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56" r:id="rId2"/>
    <p:sldId id="273" r:id="rId3"/>
    <p:sldId id="321" r:id="rId4"/>
    <p:sldId id="304" r:id="rId5"/>
    <p:sldId id="275" r:id="rId6"/>
    <p:sldId id="324" r:id="rId7"/>
    <p:sldId id="313" r:id="rId8"/>
    <p:sldId id="315" r:id="rId9"/>
    <p:sldId id="316" r:id="rId10"/>
    <p:sldId id="314" r:id="rId11"/>
    <p:sldId id="317" r:id="rId12"/>
    <p:sldId id="318" r:id="rId13"/>
    <p:sldId id="325" r:id="rId14"/>
    <p:sldId id="326" r:id="rId15"/>
    <p:sldId id="312" r:id="rId16"/>
    <p:sldId id="309" r:id="rId17"/>
    <p:sldId id="347" r:id="rId18"/>
    <p:sldId id="276" r:id="rId19"/>
    <p:sldId id="327" r:id="rId20"/>
    <p:sldId id="328" r:id="rId21"/>
    <p:sldId id="329" r:id="rId22"/>
    <p:sldId id="330" r:id="rId23"/>
    <p:sldId id="334" r:id="rId24"/>
    <p:sldId id="295" r:id="rId25"/>
    <p:sldId id="333" r:id="rId26"/>
    <p:sldId id="335" r:id="rId27"/>
    <p:sldId id="337" r:id="rId28"/>
    <p:sldId id="338" r:id="rId29"/>
    <p:sldId id="342" r:id="rId30"/>
    <p:sldId id="343" r:id="rId31"/>
    <p:sldId id="341" r:id="rId32"/>
    <p:sldId id="344" r:id="rId33"/>
    <p:sldId id="345" r:id="rId34"/>
    <p:sldId id="348" r:id="rId35"/>
    <p:sldId id="349" r:id="rId36"/>
    <p:sldId id="346" r:id="rId37"/>
    <p:sldId id="350" r:id="rId38"/>
    <p:sldId id="356" r:id="rId39"/>
    <p:sldId id="361" r:id="rId40"/>
    <p:sldId id="354" r:id="rId41"/>
    <p:sldId id="364" r:id="rId42"/>
    <p:sldId id="366" r:id="rId43"/>
    <p:sldId id="358" r:id="rId44"/>
    <p:sldId id="300" r:id="rId45"/>
    <p:sldId id="353" r:id="rId46"/>
    <p:sldId id="359" r:id="rId47"/>
    <p:sldId id="360" r:id="rId48"/>
    <p:sldId id="274"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38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7" autoAdjust="0"/>
    <p:restoredTop sz="80442" autoAdjust="0"/>
  </p:normalViewPr>
  <p:slideViewPr>
    <p:cSldViewPr snapToGrid="0" snapToObjects="1">
      <p:cViewPr varScale="1">
        <p:scale>
          <a:sx n="64" d="100"/>
          <a:sy n="64" d="100"/>
        </p:scale>
        <p:origin x="498" y="7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Sheet1!$K$1</c:f>
              <c:strCache>
                <c:ptCount val="1"/>
                <c:pt idx="0">
                  <c:v>Sample</c:v>
                </c:pt>
              </c:strCache>
            </c:strRef>
          </c:tx>
          <c:spPr>
            <a:solidFill>
              <a:schemeClr val="tx1"/>
            </a:solidFill>
            <a:ln>
              <a:noFill/>
            </a:ln>
            <a:effectLst/>
          </c:spPr>
          <c:invertIfNegative val="0"/>
          <c:cat>
            <c:strRef>
              <c:f>Sheet1!$J$2:$J$8</c:f>
              <c:strCache>
                <c:ptCount val="7"/>
                <c:pt idx="0">
                  <c:v>Locky</c:v>
                </c:pt>
                <c:pt idx="1">
                  <c:v>Cryptowall</c:v>
                </c:pt>
                <c:pt idx="2">
                  <c:v>CryptXXX</c:v>
                </c:pt>
                <c:pt idx="3">
                  <c:v>Cerber</c:v>
                </c:pt>
                <c:pt idx="4">
                  <c:v>Smaller Families</c:v>
                </c:pt>
                <c:pt idx="5">
                  <c:v>Other</c:v>
                </c:pt>
                <c:pt idx="6">
                  <c:v>FBI Reported</c:v>
                </c:pt>
              </c:strCache>
            </c:strRef>
          </c:cat>
          <c:val>
            <c:numRef>
              <c:f>Sheet1!$K$2:$K$8</c:f>
              <c:numCache>
                <c:formatCode>"$"#,##0</c:formatCode>
                <c:ptCount val="7"/>
                <c:pt idx="0">
                  <c:v>120000000</c:v>
                </c:pt>
                <c:pt idx="1">
                  <c:v>100000000</c:v>
                </c:pt>
                <c:pt idx="2">
                  <c:v>73000000</c:v>
                </c:pt>
                <c:pt idx="3">
                  <c:v>54000000</c:v>
                </c:pt>
                <c:pt idx="4">
                  <c:v>150000000</c:v>
                </c:pt>
                <c:pt idx="5">
                  <c:v>800000000</c:v>
                </c:pt>
                <c:pt idx="6">
                  <c:v>209000000</c:v>
                </c:pt>
              </c:numCache>
            </c:numRef>
          </c:val>
          <c:extLst>
            <c:ext xmlns:c16="http://schemas.microsoft.com/office/drawing/2014/chart" uri="{C3380CC4-5D6E-409C-BE32-E72D297353CC}">
              <c16:uniqueId val="{00000000-09A4-450E-88CC-28411C0478FA}"/>
            </c:ext>
          </c:extLst>
        </c:ser>
        <c:ser>
          <c:idx val="1"/>
          <c:order val="1"/>
          <c:tx>
            <c:strRef>
              <c:f>Sheet1!$L$1</c:f>
              <c:strCache>
                <c:ptCount val="1"/>
                <c:pt idx="0">
                  <c:v>Estimated Annual</c:v>
                </c:pt>
              </c:strCache>
            </c:strRef>
          </c:tx>
          <c:spPr>
            <a:solidFill>
              <a:srgbClr val="C00000"/>
            </a:solidFill>
            <a:ln>
              <a:noFill/>
            </a:ln>
            <a:effectLst/>
          </c:spPr>
          <c:invertIfNegative val="0"/>
          <c:cat>
            <c:strRef>
              <c:f>Sheet1!$J$2:$J$8</c:f>
              <c:strCache>
                <c:ptCount val="7"/>
                <c:pt idx="0">
                  <c:v>Locky</c:v>
                </c:pt>
                <c:pt idx="1">
                  <c:v>Cryptowall</c:v>
                </c:pt>
                <c:pt idx="2">
                  <c:v>CryptXXX</c:v>
                </c:pt>
                <c:pt idx="3">
                  <c:v>Cerber</c:v>
                </c:pt>
                <c:pt idx="4">
                  <c:v>Smaller Families</c:v>
                </c:pt>
                <c:pt idx="5">
                  <c:v>Other</c:v>
                </c:pt>
                <c:pt idx="6">
                  <c:v>FBI Reported</c:v>
                </c:pt>
              </c:strCache>
            </c:strRef>
          </c:cat>
          <c:val>
            <c:numRef>
              <c:f>Sheet1!$L$2:$L$8</c:f>
              <c:numCache>
                <c:formatCode>"$"#,##0</c:formatCode>
                <c:ptCount val="7"/>
                <c:pt idx="0">
                  <c:v>120000000</c:v>
                </c:pt>
                <c:pt idx="1">
                  <c:v>100000000</c:v>
                </c:pt>
                <c:pt idx="2">
                  <c:v>146000000</c:v>
                </c:pt>
                <c:pt idx="3">
                  <c:v>54000000</c:v>
                </c:pt>
                <c:pt idx="4">
                  <c:v>150000000</c:v>
                </c:pt>
                <c:pt idx="5">
                  <c:v>800000000</c:v>
                </c:pt>
                <c:pt idx="6">
                  <c:v>836000000</c:v>
                </c:pt>
              </c:numCache>
            </c:numRef>
          </c:val>
          <c:extLst>
            <c:ext xmlns:c16="http://schemas.microsoft.com/office/drawing/2014/chart" uri="{C3380CC4-5D6E-409C-BE32-E72D297353CC}">
              <c16:uniqueId val="{00000001-09A4-450E-88CC-28411C0478FA}"/>
            </c:ext>
          </c:extLst>
        </c:ser>
        <c:dLbls>
          <c:showLegendKey val="0"/>
          <c:showVal val="0"/>
          <c:showCatName val="0"/>
          <c:showSerName val="0"/>
          <c:showPercent val="0"/>
          <c:showBubbleSize val="0"/>
        </c:dLbls>
        <c:gapWidth val="219"/>
        <c:overlap val="-27"/>
        <c:axId val="360406808"/>
        <c:axId val="360404512"/>
      </c:barChart>
      <c:catAx>
        <c:axId val="360406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60404512"/>
        <c:crosses val="autoZero"/>
        <c:auto val="1"/>
        <c:lblAlgn val="ctr"/>
        <c:lblOffset val="100"/>
        <c:noMultiLvlLbl val="0"/>
      </c:catAx>
      <c:valAx>
        <c:axId val="36040451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60406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06FAD4-0262-4FB5-BA08-50566D474A8B}" type="datetimeFigureOut">
              <a:rPr lang="en-US" smtClean="0"/>
              <a:t>20-Oct-17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1500A5-6117-4200-A507-9910966D5C55}" type="slidenum">
              <a:rPr lang="en-US" smtClean="0"/>
              <a:t>‹#›</a:t>
            </a:fld>
            <a:endParaRPr lang="en-US"/>
          </a:p>
        </p:txBody>
      </p:sp>
    </p:spTree>
    <p:extLst>
      <p:ext uri="{BB962C8B-B14F-4D97-AF65-F5344CB8AC3E}">
        <p14:creationId xmlns:p14="http://schemas.microsoft.com/office/powerpoint/2010/main" val="3627303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71500A5-6117-4200-A507-9910966D5C55}" type="slidenum">
              <a:rPr lang="en-US" smtClean="0"/>
              <a:t>5</a:t>
            </a:fld>
            <a:endParaRPr lang="en-US"/>
          </a:p>
        </p:txBody>
      </p:sp>
    </p:spTree>
    <p:extLst>
      <p:ext uri="{BB962C8B-B14F-4D97-AF65-F5344CB8AC3E}">
        <p14:creationId xmlns:p14="http://schemas.microsoft.com/office/powerpoint/2010/main" val="2974536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level overview of AD Botnet structure and operation</a:t>
            </a:r>
          </a:p>
          <a:p>
            <a:r>
              <a:rPr lang="en-US" dirty="0"/>
              <a:t>Translating botnet functionality into Active Directory</a:t>
            </a:r>
          </a:p>
          <a:p>
            <a:r>
              <a:rPr lang="en-US" dirty="0"/>
              <a:t>- AD Botnet Controller -&gt; DC: ADWS / LDAP -&gt; AD Bot</a:t>
            </a:r>
          </a:p>
          <a:p>
            <a:r>
              <a:rPr lang="en-US" dirty="0"/>
              <a:t>Port 9389/tcp - Active Directory Web Services (ADWS)</a:t>
            </a:r>
          </a:p>
          <a:p>
            <a:r>
              <a:rPr lang="en-US" dirty="0"/>
              <a:t>Port 389/tcp – LDAP</a:t>
            </a:r>
          </a:p>
          <a:p>
            <a:endParaRPr lang="en-AU" dirty="0"/>
          </a:p>
        </p:txBody>
      </p:sp>
      <p:sp>
        <p:nvSpPr>
          <p:cNvPr id="4" name="Slide Number Placeholder 3"/>
          <p:cNvSpPr>
            <a:spLocks noGrp="1"/>
          </p:cNvSpPr>
          <p:nvPr>
            <p:ph type="sldNum" sz="quarter" idx="10"/>
          </p:nvPr>
        </p:nvSpPr>
        <p:spPr/>
        <p:txBody>
          <a:bodyPr/>
          <a:lstStyle/>
          <a:p>
            <a:fld id="{271500A5-6117-4200-A507-9910966D5C55}" type="slidenum">
              <a:rPr lang="en-US" smtClean="0"/>
              <a:t>19</a:t>
            </a:fld>
            <a:endParaRPr lang="en-US"/>
          </a:p>
        </p:txBody>
      </p:sp>
    </p:spTree>
    <p:extLst>
      <p:ext uri="{BB962C8B-B14F-4D97-AF65-F5344CB8AC3E}">
        <p14:creationId xmlns:p14="http://schemas.microsoft.com/office/powerpoint/2010/main" val="667713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Description of AD attributes</a:t>
            </a:r>
          </a:p>
          <a:p>
            <a:endParaRPr lang="en-AU" dirty="0"/>
          </a:p>
        </p:txBody>
      </p:sp>
      <p:sp>
        <p:nvSpPr>
          <p:cNvPr id="4" name="Slide Number Placeholder 3"/>
          <p:cNvSpPr>
            <a:spLocks noGrp="1"/>
          </p:cNvSpPr>
          <p:nvPr>
            <p:ph type="sldNum" sz="quarter" idx="10"/>
          </p:nvPr>
        </p:nvSpPr>
        <p:spPr/>
        <p:txBody>
          <a:bodyPr/>
          <a:lstStyle/>
          <a:p>
            <a:fld id="{271500A5-6117-4200-A507-9910966D5C55}" type="slidenum">
              <a:rPr lang="en-US" smtClean="0"/>
              <a:t>20</a:t>
            </a:fld>
            <a:endParaRPr lang="en-US"/>
          </a:p>
        </p:txBody>
      </p:sp>
    </p:spTree>
    <p:extLst>
      <p:ext uri="{BB962C8B-B14F-4D97-AF65-F5344CB8AC3E}">
        <p14:creationId xmlns:p14="http://schemas.microsoft.com/office/powerpoint/2010/main" val="2742238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71500A5-6117-4200-A507-9910966D5C55}" type="slidenum">
              <a:rPr lang="en-US" smtClean="0"/>
              <a:t>21</a:t>
            </a:fld>
            <a:endParaRPr lang="en-US"/>
          </a:p>
        </p:txBody>
      </p:sp>
    </p:spTree>
    <p:extLst>
      <p:ext uri="{BB962C8B-B14F-4D97-AF65-F5344CB8AC3E}">
        <p14:creationId xmlns:p14="http://schemas.microsoft.com/office/powerpoint/2010/main" val="1276515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71500A5-6117-4200-A507-9910966D5C55}" type="slidenum">
              <a:rPr lang="en-US" smtClean="0"/>
              <a:t>22</a:t>
            </a:fld>
            <a:endParaRPr lang="en-US"/>
          </a:p>
        </p:txBody>
      </p:sp>
    </p:spTree>
    <p:extLst>
      <p:ext uri="{BB962C8B-B14F-4D97-AF65-F5344CB8AC3E}">
        <p14:creationId xmlns:p14="http://schemas.microsoft.com/office/powerpoint/2010/main" val="2354785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71500A5-6117-4200-A507-9910966D5C55}" type="slidenum">
              <a:rPr lang="en-US" smtClean="0"/>
              <a:t>25</a:t>
            </a:fld>
            <a:endParaRPr lang="en-US"/>
          </a:p>
        </p:txBody>
      </p:sp>
    </p:spTree>
    <p:extLst>
      <p:ext uri="{BB962C8B-B14F-4D97-AF65-F5344CB8AC3E}">
        <p14:creationId xmlns:p14="http://schemas.microsoft.com/office/powerpoint/2010/main" val="986816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71500A5-6117-4200-A507-9910966D5C55}" type="slidenum">
              <a:rPr lang="en-US" smtClean="0"/>
              <a:t>27</a:t>
            </a:fld>
            <a:endParaRPr lang="en-US"/>
          </a:p>
        </p:txBody>
      </p:sp>
    </p:spTree>
    <p:extLst>
      <p:ext uri="{BB962C8B-B14F-4D97-AF65-F5344CB8AC3E}">
        <p14:creationId xmlns:p14="http://schemas.microsoft.com/office/powerpoint/2010/main" val="4004259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71500A5-6117-4200-A507-9910966D5C55}" type="slidenum">
              <a:rPr lang="en-US" smtClean="0"/>
              <a:t>31</a:t>
            </a:fld>
            <a:endParaRPr lang="en-US"/>
          </a:p>
        </p:txBody>
      </p:sp>
    </p:spTree>
    <p:extLst>
      <p:ext uri="{BB962C8B-B14F-4D97-AF65-F5344CB8AC3E}">
        <p14:creationId xmlns:p14="http://schemas.microsoft.com/office/powerpoint/2010/main" val="94884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71500A5-6117-4200-A507-9910966D5C55}" type="slidenum">
              <a:rPr lang="en-US" smtClean="0"/>
              <a:t>32</a:t>
            </a:fld>
            <a:endParaRPr lang="en-US"/>
          </a:p>
        </p:txBody>
      </p:sp>
    </p:spTree>
    <p:extLst>
      <p:ext uri="{BB962C8B-B14F-4D97-AF65-F5344CB8AC3E}">
        <p14:creationId xmlns:p14="http://schemas.microsoft.com/office/powerpoint/2010/main" val="701431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71500A5-6117-4200-A507-9910966D5C55}" type="slidenum">
              <a:rPr lang="en-US" smtClean="0"/>
              <a:t>33</a:t>
            </a:fld>
            <a:endParaRPr lang="en-US"/>
          </a:p>
        </p:txBody>
      </p:sp>
    </p:spTree>
    <p:extLst>
      <p:ext uri="{BB962C8B-B14F-4D97-AF65-F5344CB8AC3E}">
        <p14:creationId xmlns:p14="http://schemas.microsoft.com/office/powerpoint/2010/main" val="416034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71500A5-6117-4200-A507-9910966D5C55}" type="slidenum">
              <a:rPr lang="en-US" smtClean="0"/>
              <a:t>35</a:t>
            </a:fld>
            <a:endParaRPr lang="en-US"/>
          </a:p>
        </p:txBody>
      </p:sp>
    </p:spTree>
    <p:extLst>
      <p:ext uri="{BB962C8B-B14F-4D97-AF65-F5344CB8AC3E}">
        <p14:creationId xmlns:p14="http://schemas.microsoft.com/office/powerpoint/2010/main" val="1548300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Verizon 2017 Data Breach Investigations Report:</a:t>
            </a:r>
          </a:p>
          <a:p>
            <a:r>
              <a:rPr lang="en-US" dirty="0"/>
              <a:t>- Demonstrates that every industry is being attacked, and every industry is suffering security breaches</a:t>
            </a:r>
            <a:endParaRPr lang="en-AU" dirty="0"/>
          </a:p>
        </p:txBody>
      </p:sp>
      <p:sp>
        <p:nvSpPr>
          <p:cNvPr id="4" name="Slide Number Placeholder 3"/>
          <p:cNvSpPr>
            <a:spLocks noGrp="1"/>
          </p:cNvSpPr>
          <p:nvPr>
            <p:ph type="sldNum" sz="quarter" idx="10"/>
          </p:nvPr>
        </p:nvSpPr>
        <p:spPr/>
        <p:txBody>
          <a:bodyPr/>
          <a:lstStyle/>
          <a:p>
            <a:fld id="{271500A5-6117-4200-A507-9910966D5C55}" type="slidenum">
              <a:rPr lang="en-US" smtClean="0"/>
              <a:t>7</a:t>
            </a:fld>
            <a:endParaRPr lang="en-US"/>
          </a:p>
        </p:txBody>
      </p:sp>
    </p:spTree>
    <p:extLst>
      <p:ext uri="{BB962C8B-B14F-4D97-AF65-F5344CB8AC3E}">
        <p14:creationId xmlns:p14="http://schemas.microsoft.com/office/powerpoint/2010/main" val="2869163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level overview of AD Botnet structure and operation</a:t>
            </a:r>
          </a:p>
          <a:p>
            <a:r>
              <a:rPr lang="en-US" dirty="0"/>
              <a:t>Translating botnet functionality into Active Directory</a:t>
            </a:r>
          </a:p>
          <a:p>
            <a:r>
              <a:rPr lang="en-US" dirty="0"/>
              <a:t>- AD Botnet Controller -&gt; DC: ADWS / LDAP -&gt; AD Bot</a:t>
            </a:r>
          </a:p>
          <a:p>
            <a:r>
              <a:rPr lang="en-US" dirty="0"/>
              <a:t>Port 9389/tcp - Active Directory Web Services (ADWS)</a:t>
            </a:r>
          </a:p>
          <a:p>
            <a:r>
              <a:rPr lang="en-US" dirty="0"/>
              <a:t>Port 389/tcp – LDAP</a:t>
            </a:r>
          </a:p>
          <a:p>
            <a:endParaRPr lang="en-AU" dirty="0"/>
          </a:p>
        </p:txBody>
      </p:sp>
      <p:sp>
        <p:nvSpPr>
          <p:cNvPr id="4" name="Slide Number Placeholder 3"/>
          <p:cNvSpPr>
            <a:spLocks noGrp="1"/>
          </p:cNvSpPr>
          <p:nvPr>
            <p:ph type="sldNum" sz="quarter" idx="10"/>
          </p:nvPr>
        </p:nvSpPr>
        <p:spPr/>
        <p:txBody>
          <a:bodyPr/>
          <a:lstStyle/>
          <a:p>
            <a:fld id="{271500A5-6117-4200-A507-9910966D5C55}" type="slidenum">
              <a:rPr lang="en-US" smtClean="0"/>
              <a:t>38</a:t>
            </a:fld>
            <a:endParaRPr lang="en-US"/>
          </a:p>
        </p:txBody>
      </p:sp>
    </p:spTree>
    <p:extLst>
      <p:ext uri="{BB962C8B-B14F-4D97-AF65-F5344CB8AC3E}">
        <p14:creationId xmlns:p14="http://schemas.microsoft.com/office/powerpoint/2010/main" val="3945418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level overview of AD Botnet structure and operation</a:t>
            </a:r>
          </a:p>
          <a:p>
            <a:r>
              <a:rPr lang="en-US" dirty="0"/>
              <a:t>Translating botnet functionality into Active Directory</a:t>
            </a:r>
          </a:p>
          <a:p>
            <a:r>
              <a:rPr lang="en-US" dirty="0"/>
              <a:t>- AD Botnet Controller -&gt; DC: ADWS / LDAP -&gt; AD Bot</a:t>
            </a:r>
          </a:p>
          <a:p>
            <a:r>
              <a:rPr lang="en-US" dirty="0"/>
              <a:t>Port 9389/tcp - Active Directory Web Services (ADWS)</a:t>
            </a:r>
          </a:p>
          <a:p>
            <a:r>
              <a:rPr lang="en-US" dirty="0"/>
              <a:t>Port 389/tcp – LDAP</a:t>
            </a:r>
          </a:p>
          <a:p>
            <a:endParaRPr lang="en-AU" dirty="0"/>
          </a:p>
        </p:txBody>
      </p:sp>
      <p:sp>
        <p:nvSpPr>
          <p:cNvPr id="4" name="Slide Number Placeholder 3"/>
          <p:cNvSpPr>
            <a:spLocks noGrp="1"/>
          </p:cNvSpPr>
          <p:nvPr>
            <p:ph type="sldNum" sz="quarter" idx="10"/>
          </p:nvPr>
        </p:nvSpPr>
        <p:spPr/>
        <p:txBody>
          <a:bodyPr/>
          <a:lstStyle/>
          <a:p>
            <a:fld id="{271500A5-6117-4200-A507-9910966D5C55}" type="slidenum">
              <a:rPr lang="en-US" smtClean="0"/>
              <a:t>41</a:t>
            </a:fld>
            <a:endParaRPr lang="en-US"/>
          </a:p>
        </p:txBody>
      </p:sp>
    </p:spTree>
    <p:extLst>
      <p:ext uri="{BB962C8B-B14F-4D97-AF65-F5344CB8AC3E}">
        <p14:creationId xmlns:p14="http://schemas.microsoft.com/office/powerpoint/2010/main" val="2891242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level overview of AD Botnet structure and operation</a:t>
            </a:r>
          </a:p>
          <a:p>
            <a:r>
              <a:rPr lang="en-US" dirty="0"/>
              <a:t>Translating botnet functionality into Active Directory</a:t>
            </a:r>
          </a:p>
          <a:p>
            <a:r>
              <a:rPr lang="en-US" dirty="0"/>
              <a:t>- AD Botnet Controller -&gt; DC: ADWS / LDAP -&gt; AD Bot</a:t>
            </a:r>
          </a:p>
          <a:p>
            <a:r>
              <a:rPr lang="en-US" dirty="0"/>
              <a:t>Port 9389/tcp - Active Directory Web Services (ADWS)</a:t>
            </a:r>
          </a:p>
          <a:p>
            <a:r>
              <a:rPr lang="en-US" dirty="0"/>
              <a:t>Port 389/tcp – LDAP</a:t>
            </a:r>
          </a:p>
          <a:p>
            <a:endParaRPr lang="en-AU" dirty="0"/>
          </a:p>
        </p:txBody>
      </p:sp>
      <p:sp>
        <p:nvSpPr>
          <p:cNvPr id="4" name="Slide Number Placeholder 3"/>
          <p:cNvSpPr>
            <a:spLocks noGrp="1"/>
          </p:cNvSpPr>
          <p:nvPr>
            <p:ph type="sldNum" sz="quarter" idx="10"/>
          </p:nvPr>
        </p:nvSpPr>
        <p:spPr/>
        <p:txBody>
          <a:bodyPr/>
          <a:lstStyle/>
          <a:p>
            <a:fld id="{271500A5-6117-4200-A507-9910966D5C55}" type="slidenum">
              <a:rPr lang="en-US" smtClean="0"/>
              <a:t>42</a:t>
            </a:fld>
            <a:endParaRPr lang="en-US"/>
          </a:p>
        </p:txBody>
      </p:sp>
    </p:spTree>
    <p:extLst>
      <p:ext uri="{BB962C8B-B14F-4D97-AF65-F5344CB8AC3E}">
        <p14:creationId xmlns:p14="http://schemas.microsoft.com/office/powerpoint/2010/main" val="2823961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71500A5-6117-4200-A507-9910966D5C55}" type="slidenum">
              <a:rPr lang="en-US" smtClean="0"/>
              <a:t>45</a:t>
            </a:fld>
            <a:endParaRPr lang="en-US"/>
          </a:p>
        </p:txBody>
      </p:sp>
    </p:spTree>
    <p:extLst>
      <p:ext uri="{BB962C8B-B14F-4D97-AF65-F5344CB8AC3E}">
        <p14:creationId xmlns:p14="http://schemas.microsoft.com/office/powerpoint/2010/main" val="1185032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Attackers are highly motivated with focus on Financial Gains</a:t>
            </a:r>
          </a:p>
          <a:p>
            <a:pPr marL="171450" indent="-171450">
              <a:buFontTx/>
              <a:buChar char="-"/>
            </a:pPr>
            <a:r>
              <a:rPr lang="en-US" dirty="0"/>
              <a:t>FIN = financial motivation of attackers is the primary objective</a:t>
            </a:r>
          </a:p>
          <a:p>
            <a:pPr marL="171450" indent="-171450">
              <a:buFontTx/>
              <a:buChar char="-"/>
            </a:pPr>
            <a:endParaRPr lang="en-AU" dirty="0"/>
          </a:p>
        </p:txBody>
      </p:sp>
      <p:sp>
        <p:nvSpPr>
          <p:cNvPr id="4" name="Slide Number Placeholder 3"/>
          <p:cNvSpPr>
            <a:spLocks noGrp="1"/>
          </p:cNvSpPr>
          <p:nvPr>
            <p:ph type="sldNum" sz="quarter" idx="10"/>
          </p:nvPr>
        </p:nvSpPr>
        <p:spPr/>
        <p:txBody>
          <a:bodyPr/>
          <a:lstStyle/>
          <a:p>
            <a:fld id="{271500A5-6117-4200-A507-9910966D5C55}" type="slidenum">
              <a:rPr lang="en-US" smtClean="0"/>
              <a:t>8</a:t>
            </a:fld>
            <a:endParaRPr lang="en-US"/>
          </a:p>
        </p:txBody>
      </p:sp>
    </p:spTree>
    <p:extLst>
      <p:ext uri="{BB962C8B-B14F-4D97-AF65-F5344CB8AC3E}">
        <p14:creationId xmlns:p14="http://schemas.microsoft.com/office/powerpoint/2010/main" val="1600282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Estimated $1 Billion of ransomware payments last year:</a:t>
            </a:r>
          </a:p>
          <a:p>
            <a:r>
              <a:rPr lang="en-US" dirty="0" err="1"/>
              <a:t>Locky</a:t>
            </a:r>
            <a:r>
              <a:rPr lang="en-US" dirty="0"/>
              <a:t>		 	$120 million</a:t>
            </a:r>
          </a:p>
          <a:p>
            <a:r>
              <a:rPr lang="en-US" dirty="0" err="1"/>
              <a:t>Cryptowall</a:t>
            </a:r>
            <a:r>
              <a:rPr lang="en-US" dirty="0"/>
              <a:t>			$100 million</a:t>
            </a:r>
          </a:p>
          <a:p>
            <a:r>
              <a:rPr lang="en-US" dirty="0" err="1"/>
              <a:t>CryptXXX</a:t>
            </a:r>
            <a:r>
              <a:rPr lang="en-US" dirty="0"/>
              <a:t>			$73 million (6 months)</a:t>
            </a:r>
          </a:p>
          <a:p>
            <a:r>
              <a:rPr lang="en-US" dirty="0" err="1"/>
              <a:t>Cerber</a:t>
            </a:r>
            <a:r>
              <a:rPr lang="en-US" dirty="0"/>
              <a:t>			$54 million</a:t>
            </a:r>
          </a:p>
          <a:p>
            <a:r>
              <a:rPr lang="en-US" dirty="0"/>
              <a:t>Smaller families 		$150 million</a:t>
            </a:r>
          </a:p>
          <a:p>
            <a:r>
              <a:rPr lang="en-US" dirty="0"/>
              <a:t>FBI reported			$209 million (3 months)</a:t>
            </a:r>
          </a:p>
          <a:p>
            <a:endParaRPr lang="en-AU" dirty="0"/>
          </a:p>
        </p:txBody>
      </p:sp>
      <p:sp>
        <p:nvSpPr>
          <p:cNvPr id="4" name="Slide Number Placeholder 3"/>
          <p:cNvSpPr>
            <a:spLocks noGrp="1"/>
          </p:cNvSpPr>
          <p:nvPr>
            <p:ph type="sldNum" sz="quarter" idx="10"/>
          </p:nvPr>
        </p:nvSpPr>
        <p:spPr/>
        <p:txBody>
          <a:bodyPr/>
          <a:lstStyle/>
          <a:p>
            <a:fld id="{271500A5-6117-4200-A507-9910966D5C55}" type="slidenum">
              <a:rPr lang="en-US" smtClean="0"/>
              <a:t>9</a:t>
            </a:fld>
            <a:endParaRPr lang="en-US"/>
          </a:p>
        </p:txBody>
      </p:sp>
    </p:spTree>
    <p:extLst>
      <p:ext uri="{BB962C8B-B14F-4D97-AF65-F5344CB8AC3E}">
        <p14:creationId xmlns:p14="http://schemas.microsoft.com/office/powerpoint/2010/main" val="457342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Hacking backdoors use C2, and malware uses C2, with most common delivery technique by far being phishing</a:t>
            </a:r>
          </a:p>
          <a:p>
            <a:pPr marL="171450" indent="-171450">
              <a:buFontTx/>
              <a:buChar char="-"/>
            </a:pPr>
            <a:endParaRPr lang="en-AU" dirty="0"/>
          </a:p>
        </p:txBody>
      </p:sp>
      <p:sp>
        <p:nvSpPr>
          <p:cNvPr id="4" name="Slide Number Placeholder 3"/>
          <p:cNvSpPr>
            <a:spLocks noGrp="1"/>
          </p:cNvSpPr>
          <p:nvPr>
            <p:ph type="sldNum" sz="quarter" idx="10"/>
          </p:nvPr>
        </p:nvSpPr>
        <p:spPr/>
        <p:txBody>
          <a:bodyPr/>
          <a:lstStyle/>
          <a:p>
            <a:fld id="{271500A5-6117-4200-A507-9910966D5C55}" type="slidenum">
              <a:rPr lang="en-US" smtClean="0"/>
              <a:t>10</a:t>
            </a:fld>
            <a:endParaRPr lang="en-US"/>
          </a:p>
        </p:txBody>
      </p:sp>
    </p:spTree>
    <p:extLst>
      <p:ext uri="{BB962C8B-B14F-4D97-AF65-F5344CB8AC3E}">
        <p14:creationId xmlns:p14="http://schemas.microsoft.com/office/powerpoint/2010/main" val="2055743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r>
              <a:rPr lang="en-US" dirty="0"/>
              <a:t>AD components</a:t>
            </a:r>
          </a:p>
          <a:p>
            <a:pPr marL="628650" lvl="1" indent="-171450">
              <a:buFontTx/>
              <a:buChar char="-"/>
            </a:pPr>
            <a:r>
              <a:rPr lang="en-US" dirty="0"/>
              <a:t>AD functional requirements</a:t>
            </a:r>
          </a:p>
          <a:p>
            <a:pPr marL="628650" lvl="1" indent="-171450">
              <a:buFontTx/>
              <a:buChar char="-"/>
            </a:pPr>
            <a:r>
              <a:rPr lang="en-US" dirty="0"/>
              <a:t>AD architectures</a:t>
            </a:r>
          </a:p>
        </p:txBody>
      </p:sp>
      <p:sp>
        <p:nvSpPr>
          <p:cNvPr id="4" name="Slide Number Placeholder 3"/>
          <p:cNvSpPr>
            <a:spLocks noGrp="1"/>
          </p:cNvSpPr>
          <p:nvPr>
            <p:ph type="sldNum" sz="quarter" idx="10"/>
          </p:nvPr>
        </p:nvSpPr>
        <p:spPr/>
        <p:txBody>
          <a:bodyPr/>
          <a:lstStyle/>
          <a:p>
            <a:fld id="{271500A5-6117-4200-A507-9910966D5C55}" type="slidenum">
              <a:rPr lang="en-US" smtClean="0"/>
              <a:t>15</a:t>
            </a:fld>
            <a:endParaRPr lang="en-US"/>
          </a:p>
        </p:txBody>
      </p:sp>
    </p:spTree>
    <p:extLst>
      <p:ext uri="{BB962C8B-B14F-4D97-AF65-F5344CB8AC3E}">
        <p14:creationId xmlns:p14="http://schemas.microsoft.com/office/powerpoint/2010/main" val="3632226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r>
              <a:rPr lang="en-US" dirty="0"/>
              <a:t>Botnet components</a:t>
            </a:r>
          </a:p>
          <a:p>
            <a:pPr marL="628650" lvl="1" indent="-171450">
              <a:buFontTx/>
              <a:buChar char="-"/>
            </a:pPr>
            <a:r>
              <a:rPr lang="en-US" dirty="0"/>
              <a:t>Botnet functional requirements</a:t>
            </a:r>
          </a:p>
          <a:p>
            <a:pPr marL="628650" lvl="1" indent="-171450">
              <a:buFontTx/>
              <a:buChar char="-"/>
            </a:pPr>
            <a:r>
              <a:rPr lang="en-US" dirty="0"/>
              <a:t>Botnet architectures</a:t>
            </a:r>
          </a:p>
          <a:p>
            <a:pPr marL="628650" lvl="1" indent="-171450">
              <a:buFontTx/>
              <a:buChar char="-"/>
            </a:pPr>
            <a:r>
              <a:rPr lang="en-US" dirty="0"/>
              <a:t>… now lets have a look at a typical Active Directory Architecture and look for </a:t>
            </a:r>
            <a:r>
              <a:rPr lang="en-US" dirty="0" err="1"/>
              <a:t>similaries</a:t>
            </a:r>
            <a:endParaRPr lang="en-US" dirty="0"/>
          </a:p>
          <a:p>
            <a:pPr marL="628650" lvl="1" indent="-171450">
              <a:buFontTx/>
              <a:buChar char="-"/>
            </a:pPr>
            <a:endParaRPr lang="en-US" dirty="0"/>
          </a:p>
        </p:txBody>
      </p:sp>
      <p:sp>
        <p:nvSpPr>
          <p:cNvPr id="4" name="Slide Number Placeholder 3"/>
          <p:cNvSpPr>
            <a:spLocks noGrp="1"/>
          </p:cNvSpPr>
          <p:nvPr>
            <p:ph type="sldNum" sz="quarter" idx="10"/>
          </p:nvPr>
        </p:nvSpPr>
        <p:spPr/>
        <p:txBody>
          <a:bodyPr/>
          <a:lstStyle/>
          <a:p>
            <a:fld id="{271500A5-6117-4200-A507-9910966D5C55}" type="slidenum">
              <a:rPr lang="en-US" smtClean="0"/>
              <a:t>16</a:t>
            </a:fld>
            <a:endParaRPr lang="en-US"/>
          </a:p>
        </p:txBody>
      </p:sp>
    </p:spTree>
    <p:extLst>
      <p:ext uri="{BB962C8B-B14F-4D97-AF65-F5344CB8AC3E}">
        <p14:creationId xmlns:p14="http://schemas.microsoft.com/office/powerpoint/2010/main" val="3620334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Tx/>
              <a:buChar char="-"/>
            </a:pPr>
            <a:r>
              <a:rPr lang="en-US" dirty="0"/>
              <a:t>Combine the botnet and AD architectures to create the AD Botnet</a:t>
            </a:r>
          </a:p>
        </p:txBody>
      </p:sp>
      <p:sp>
        <p:nvSpPr>
          <p:cNvPr id="4" name="Slide Number Placeholder 3"/>
          <p:cNvSpPr>
            <a:spLocks noGrp="1"/>
          </p:cNvSpPr>
          <p:nvPr>
            <p:ph type="sldNum" sz="quarter" idx="10"/>
          </p:nvPr>
        </p:nvSpPr>
        <p:spPr/>
        <p:txBody>
          <a:bodyPr/>
          <a:lstStyle/>
          <a:p>
            <a:fld id="{271500A5-6117-4200-A507-9910966D5C55}" type="slidenum">
              <a:rPr lang="en-US" smtClean="0"/>
              <a:t>17</a:t>
            </a:fld>
            <a:endParaRPr lang="en-US"/>
          </a:p>
        </p:txBody>
      </p:sp>
    </p:spTree>
    <p:extLst>
      <p:ext uri="{BB962C8B-B14F-4D97-AF65-F5344CB8AC3E}">
        <p14:creationId xmlns:p14="http://schemas.microsoft.com/office/powerpoint/2010/main" val="1769423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71500A5-6117-4200-A507-9910966D5C55}" type="slidenum">
              <a:rPr lang="en-US" smtClean="0"/>
              <a:t>18</a:t>
            </a:fld>
            <a:endParaRPr lang="en-US"/>
          </a:p>
        </p:txBody>
      </p:sp>
    </p:spTree>
    <p:extLst>
      <p:ext uri="{BB962C8B-B14F-4D97-AF65-F5344CB8AC3E}">
        <p14:creationId xmlns:p14="http://schemas.microsoft.com/office/powerpoint/2010/main" val="8470051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dirty="0"/>
              <a:t>1300 809 437</a:t>
            </a:r>
          </a:p>
        </p:txBody>
      </p:sp>
      <p:sp>
        <p:nvSpPr>
          <p:cNvPr id="5" name="Footer Placeholder 4"/>
          <p:cNvSpPr>
            <a:spLocks noGrp="1"/>
          </p:cNvSpPr>
          <p:nvPr>
            <p:ph type="ftr" sz="quarter" idx="11"/>
          </p:nvPr>
        </p:nvSpPr>
        <p:spPr/>
        <p:txBody>
          <a:bodyPr/>
          <a:lstStyle/>
          <a:p>
            <a:r>
              <a:rPr lang="en-US" dirty="0"/>
              <a:t>www.threatintelligence.com</a:t>
            </a:r>
          </a:p>
        </p:txBody>
      </p:sp>
      <p:sp>
        <p:nvSpPr>
          <p:cNvPr id="6" name="Slide Number Placeholder 5"/>
          <p:cNvSpPr>
            <a:spLocks noGrp="1"/>
          </p:cNvSpPr>
          <p:nvPr>
            <p:ph type="sldNum" sz="quarter" idx="12"/>
          </p:nvPr>
        </p:nvSpPr>
        <p:spPr/>
        <p:txBody>
          <a:bodyPr/>
          <a:lstStyle/>
          <a:p>
            <a:fld id="{5BA227E7-6DE3-C84D-A039-64307EBA67AF}"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41659" y="165669"/>
            <a:ext cx="3642360" cy="1027176"/>
          </a:xfrm>
          <a:prstGeom prst="rect">
            <a:avLst/>
          </a:prstGeom>
        </p:spPr>
      </p:pic>
      <p:pic>
        <p:nvPicPr>
          <p:cNvPr id="10" name="Picture 9">
            <a:extLst>
              <a:ext uri="{FF2B5EF4-FFF2-40B4-BE49-F238E27FC236}">
                <a16:creationId xmlns:a16="http://schemas.microsoft.com/office/drawing/2014/main" id="{FF7693C9-E46E-4901-B689-2C1B340ED5D1}"/>
              </a:ext>
            </a:extLst>
          </p:cNvPr>
          <p:cNvPicPr>
            <a:picLocks noChangeAspect="1"/>
          </p:cNvPicPr>
          <p:nvPr userDrawn="1"/>
        </p:nvPicPr>
        <p:blipFill>
          <a:blip r:embed="rId3"/>
          <a:stretch>
            <a:fillRect/>
          </a:stretch>
        </p:blipFill>
        <p:spPr>
          <a:xfrm>
            <a:off x="1" y="6171074"/>
            <a:ext cx="2145322" cy="686926"/>
          </a:xfrm>
          <a:prstGeom prst="rect">
            <a:avLst/>
          </a:prstGeom>
        </p:spPr>
      </p:pic>
    </p:spTree>
    <p:extLst>
      <p:ext uri="{BB962C8B-B14F-4D97-AF65-F5344CB8AC3E}">
        <p14:creationId xmlns:p14="http://schemas.microsoft.com/office/powerpoint/2010/main" val="870519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97D332-A02E-D743-BE4E-1B16E1FBF446}" type="datetimeFigureOut">
              <a:rPr lang="en-US" smtClean="0"/>
              <a:t>20-Oct-17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227E7-6DE3-C84D-A039-64307EBA67AF}" type="slidenum">
              <a:rPr lang="en-US" smtClean="0"/>
              <a:t>‹#›</a:t>
            </a:fld>
            <a:endParaRPr lang="en-US"/>
          </a:p>
        </p:txBody>
      </p:sp>
    </p:spTree>
    <p:extLst>
      <p:ext uri="{BB962C8B-B14F-4D97-AF65-F5344CB8AC3E}">
        <p14:creationId xmlns:p14="http://schemas.microsoft.com/office/powerpoint/2010/main" val="641797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97D332-A02E-D743-BE4E-1B16E1FBF446}" type="datetimeFigureOut">
              <a:rPr lang="en-US" smtClean="0"/>
              <a:t>20-Oct-17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227E7-6DE3-C84D-A039-64307EBA67AF}" type="slidenum">
              <a:rPr lang="en-US" smtClean="0"/>
              <a:t>‹#›</a:t>
            </a:fld>
            <a:endParaRPr lang="en-US"/>
          </a:p>
        </p:txBody>
      </p:sp>
    </p:spTree>
    <p:extLst>
      <p:ext uri="{BB962C8B-B14F-4D97-AF65-F5344CB8AC3E}">
        <p14:creationId xmlns:p14="http://schemas.microsoft.com/office/powerpoint/2010/main" val="2026413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A888A0D-49E8-460C-8DD1-AD9C5BD67662}"/>
              </a:ext>
            </a:extLst>
          </p:cNvPr>
          <p:cNvSpPr/>
          <p:nvPr userDrawn="1"/>
        </p:nvSpPr>
        <p:spPr>
          <a:xfrm>
            <a:off x="9373290" y="83608"/>
            <a:ext cx="2743200" cy="773605"/>
          </a:xfrm>
          <a:prstGeom prst="rect">
            <a:avLst/>
          </a:prstGeom>
          <a:blipFill dpi="0" rotWithShape="1">
            <a:blip r:embed="rId2">
              <a:alphaModFix amt="2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dirty="0"/>
              <a:t>1300 809 437</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www.threatintelligence.com</a:t>
            </a:r>
          </a:p>
        </p:txBody>
      </p:sp>
      <p:sp>
        <p:nvSpPr>
          <p:cNvPr id="6" name="Slide Number Placeholder 5"/>
          <p:cNvSpPr>
            <a:spLocks noGrp="1"/>
          </p:cNvSpPr>
          <p:nvPr>
            <p:ph type="sldNum" sz="quarter" idx="12"/>
          </p:nvPr>
        </p:nvSpPr>
        <p:spPr/>
        <p:txBody>
          <a:bodyPr/>
          <a:lstStyle/>
          <a:p>
            <a:fld id="{5BA227E7-6DE3-C84D-A039-64307EBA67AF}" type="slidenum">
              <a:rPr lang="en-US" smtClean="0"/>
              <a:t>‹#›</a:t>
            </a:fld>
            <a:endParaRPr lang="en-US"/>
          </a:p>
        </p:txBody>
      </p:sp>
      <p:pic>
        <p:nvPicPr>
          <p:cNvPr id="8" name="Picture 7">
            <a:extLst>
              <a:ext uri="{FF2B5EF4-FFF2-40B4-BE49-F238E27FC236}">
                <a16:creationId xmlns:a16="http://schemas.microsoft.com/office/drawing/2014/main" id="{7FCA0D2D-97FD-495F-B189-F8513F7BE175}"/>
              </a:ext>
            </a:extLst>
          </p:cNvPr>
          <p:cNvPicPr>
            <a:picLocks noChangeAspect="1"/>
          </p:cNvPicPr>
          <p:nvPr userDrawn="1"/>
        </p:nvPicPr>
        <p:blipFill>
          <a:blip r:embed="rId3"/>
          <a:stretch>
            <a:fillRect/>
          </a:stretch>
        </p:blipFill>
        <p:spPr>
          <a:xfrm>
            <a:off x="-1" y="6165240"/>
            <a:ext cx="2148840" cy="688052"/>
          </a:xfrm>
          <a:prstGeom prst="rect">
            <a:avLst/>
          </a:prstGeom>
        </p:spPr>
      </p:pic>
    </p:spTree>
    <p:extLst>
      <p:ext uri="{BB962C8B-B14F-4D97-AF65-F5344CB8AC3E}">
        <p14:creationId xmlns:p14="http://schemas.microsoft.com/office/powerpoint/2010/main" val="1150700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dirty="0"/>
              <a:t>1300 809 437</a:t>
            </a:r>
          </a:p>
        </p:txBody>
      </p:sp>
      <p:sp>
        <p:nvSpPr>
          <p:cNvPr id="5" name="Footer Placeholder 4"/>
          <p:cNvSpPr>
            <a:spLocks noGrp="1"/>
          </p:cNvSpPr>
          <p:nvPr>
            <p:ph type="ftr" sz="quarter" idx="11"/>
          </p:nvPr>
        </p:nvSpPr>
        <p:spPr/>
        <p:txBody>
          <a:bodyPr/>
          <a:lstStyle/>
          <a:p>
            <a:r>
              <a:rPr lang="en-US" dirty="0"/>
              <a:t>www.threatintelligence.com</a:t>
            </a:r>
          </a:p>
        </p:txBody>
      </p:sp>
      <p:sp>
        <p:nvSpPr>
          <p:cNvPr id="6" name="Slide Number Placeholder 5"/>
          <p:cNvSpPr>
            <a:spLocks noGrp="1"/>
          </p:cNvSpPr>
          <p:nvPr>
            <p:ph type="sldNum" sz="quarter" idx="12"/>
          </p:nvPr>
        </p:nvSpPr>
        <p:spPr/>
        <p:txBody>
          <a:bodyPr/>
          <a:lstStyle/>
          <a:p>
            <a:fld id="{5BA227E7-6DE3-C84D-A039-64307EBA67AF}"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41659" y="165669"/>
            <a:ext cx="3642360" cy="1027176"/>
          </a:xfrm>
          <a:prstGeom prst="rect">
            <a:avLst/>
          </a:prstGeom>
        </p:spPr>
      </p:pic>
      <p:pic>
        <p:nvPicPr>
          <p:cNvPr id="10" name="Picture 9">
            <a:extLst>
              <a:ext uri="{FF2B5EF4-FFF2-40B4-BE49-F238E27FC236}">
                <a16:creationId xmlns:a16="http://schemas.microsoft.com/office/drawing/2014/main" id="{256F77E6-BF20-4CB1-BBEA-15E7EB0D8C54}"/>
              </a:ext>
            </a:extLst>
          </p:cNvPr>
          <p:cNvPicPr>
            <a:picLocks noChangeAspect="1"/>
          </p:cNvPicPr>
          <p:nvPr userDrawn="1"/>
        </p:nvPicPr>
        <p:blipFill>
          <a:blip r:embed="rId3"/>
          <a:stretch>
            <a:fillRect/>
          </a:stretch>
        </p:blipFill>
        <p:spPr>
          <a:xfrm>
            <a:off x="-1" y="6165240"/>
            <a:ext cx="2148840" cy="688052"/>
          </a:xfrm>
          <a:prstGeom prst="rect">
            <a:avLst/>
          </a:prstGeom>
        </p:spPr>
      </p:pic>
    </p:spTree>
    <p:extLst>
      <p:ext uri="{BB962C8B-B14F-4D97-AF65-F5344CB8AC3E}">
        <p14:creationId xmlns:p14="http://schemas.microsoft.com/office/powerpoint/2010/main" val="485343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1300 809 437</a:t>
            </a:r>
          </a:p>
        </p:txBody>
      </p:sp>
      <p:sp>
        <p:nvSpPr>
          <p:cNvPr id="6" name="Footer Placeholder 5"/>
          <p:cNvSpPr>
            <a:spLocks noGrp="1"/>
          </p:cNvSpPr>
          <p:nvPr>
            <p:ph type="ftr" sz="quarter" idx="11"/>
          </p:nvPr>
        </p:nvSpPr>
        <p:spPr/>
        <p:txBody>
          <a:bodyPr/>
          <a:lstStyle/>
          <a:p>
            <a:r>
              <a:rPr lang="en-US" dirty="0"/>
              <a:t>www.threatintelligence.com</a:t>
            </a:r>
          </a:p>
        </p:txBody>
      </p:sp>
      <p:sp>
        <p:nvSpPr>
          <p:cNvPr id="7" name="Slide Number Placeholder 6"/>
          <p:cNvSpPr>
            <a:spLocks noGrp="1"/>
          </p:cNvSpPr>
          <p:nvPr>
            <p:ph type="sldNum" sz="quarter" idx="12"/>
          </p:nvPr>
        </p:nvSpPr>
        <p:spPr/>
        <p:txBody>
          <a:bodyPr/>
          <a:lstStyle/>
          <a:p>
            <a:fld id="{5BA227E7-6DE3-C84D-A039-64307EBA67AF}"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41659" y="165669"/>
            <a:ext cx="3642360" cy="1027176"/>
          </a:xfrm>
          <a:prstGeom prst="rect">
            <a:avLst/>
          </a:prstGeom>
        </p:spPr>
      </p:pic>
      <p:pic>
        <p:nvPicPr>
          <p:cNvPr id="11" name="Picture 10">
            <a:extLst>
              <a:ext uri="{FF2B5EF4-FFF2-40B4-BE49-F238E27FC236}">
                <a16:creationId xmlns:a16="http://schemas.microsoft.com/office/drawing/2014/main" id="{668B3DF0-D625-48A8-9B5C-F2C020F2E2F7}"/>
              </a:ext>
            </a:extLst>
          </p:cNvPr>
          <p:cNvPicPr>
            <a:picLocks noChangeAspect="1"/>
          </p:cNvPicPr>
          <p:nvPr userDrawn="1"/>
        </p:nvPicPr>
        <p:blipFill>
          <a:blip r:embed="rId3"/>
          <a:stretch>
            <a:fillRect/>
          </a:stretch>
        </p:blipFill>
        <p:spPr>
          <a:xfrm>
            <a:off x="-1" y="6165240"/>
            <a:ext cx="2148840" cy="688052"/>
          </a:xfrm>
          <a:prstGeom prst="rect">
            <a:avLst/>
          </a:prstGeom>
        </p:spPr>
      </p:pic>
    </p:spTree>
    <p:extLst>
      <p:ext uri="{BB962C8B-B14F-4D97-AF65-F5344CB8AC3E}">
        <p14:creationId xmlns:p14="http://schemas.microsoft.com/office/powerpoint/2010/main" val="1028388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dirty="0"/>
              <a:t>1300 809 437</a:t>
            </a:r>
          </a:p>
        </p:txBody>
      </p:sp>
      <p:sp>
        <p:nvSpPr>
          <p:cNvPr id="8" name="Footer Placeholder 7"/>
          <p:cNvSpPr>
            <a:spLocks noGrp="1"/>
          </p:cNvSpPr>
          <p:nvPr>
            <p:ph type="ftr" sz="quarter" idx="11"/>
          </p:nvPr>
        </p:nvSpPr>
        <p:spPr/>
        <p:txBody>
          <a:bodyPr/>
          <a:lstStyle/>
          <a:p>
            <a:r>
              <a:rPr lang="en-US" dirty="0"/>
              <a:t>www.threatintelligence.com</a:t>
            </a:r>
          </a:p>
        </p:txBody>
      </p:sp>
      <p:sp>
        <p:nvSpPr>
          <p:cNvPr id="9" name="Slide Number Placeholder 8"/>
          <p:cNvSpPr>
            <a:spLocks noGrp="1"/>
          </p:cNvSpPr>
          <p:nvPr>
            <p:ph type="sldNum" sz="quarter" idx="12"/>
          </p:nvPr>
        </p:nvSpPr>
        <p:spPr/>
        <p:txBody>
          <a:bodyPr/>
          <a:lstStyle/>
          <a:p>
            <a:fld id="{5BA227E7-6DE3-C84D-A039-64307EBA67AF}"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41659" y="165669"/>
            <a:ext cx="3642360" cy="1027176"/>
          </a:xfrm>
          <a:prstGeom prst="rect">
            <a:avLst/>
          </a:prstGeom>
        </p:spPr>
      </p:pic>
      <p:pic>
        <p:nvPicPr>
          <p:cNvPr id="13" name="Picture 12">
            <a:extLst>
              <a:ext uri="{FF2B5EF4-FFF2-40B4-BE49-F238E27FC236}">
                <a16:creationId xmlns:a16="http://schemas.microsoft.com/office/drawing/2014/main" id="{C3DBE2C3-EAD8-4812-9B8A-302EBA192384}"/>
              </a:ext>
            </a:extLst>
          </p:cNvPr>
          <p:cNvPicPr>
            <a:picLocks noChangeAspect="1"/>
          </p:cNvPicPr>
          <p:nvPr userDrawn="1"/>
        </p:nvPicPr>
        <p:blipFill>
          <a:blip r:embed="rId3"/>
          <a:stretch>
            <a:fillRect/>
          </a:stretch>
        </p:blipFill>
        <p:spPr>
          <a:xfrm>
            <a:off x="-1" y="6165240"/>
            <a:ext cx="2148840" cy="688052"/>
          </a:xfrm>
          <a:prstGeom prst="rect">
            <a:avLst/>
          </a:prstGeom>
        </p:spPr>
      </p:pic>
    </p:spTree>
    <p:extLst>
      <p:ext uri="{BB962C8B-B14F-4D97-AF65-F5344CB8AC3E}">
        <p14:creationId xmlns:p14="http://schemas.microsoft.com/office/powerpoint/2010/main" val="1183431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dirty="0"/>
              <a:t>1300 809 437</a:t>
            </a:r>
          </a:p>
        </p:txBody>
      </p:sp>
      <p:sp>
        <p:nvSpPr>
          <p:cNvPr id="4" name="Footer Placeholder 3"/>
          <p:cNvSpPr>
            <a:spLocks noGrp="1"/>
          </p:cNvSpPr>
          <p:nvPr>
            <p:ph type="ftr" sz="quarter" idx="11"/>
          </p:nvPr>
        </p:nvSpPr>
        <p:spPr/>
        <p:txBody>
          <a:bodyPr/>
          <a:lstStyle/>
          <a:p>
            <a:r>
              <a:rPr lang="en-US" dirty="0"/>
              <a:t>www.threatintelligence.com</a:t>
            </a:r>
          </a:p>
        </p:txBody>
      </p:sp>
      <p:sp>
        <p:nvSpPr>
          <p:cNvPr id="5" name="Slide Number Placeholder 4"/>
          <p:cNvSpPr>
            <a:spLocks noGrp="1"/>
          </p:cNvSpPr>
          <p:nvPr>
            <p:ph type="sldNum" sz="quarter" idx="12"/>
          </p:nvPr>
        </p:nvSpPr>
        <p:spPr/>
        <p:txBody>
          <a:bodyPr/>
          <a:lstStyle/>
          <a:p>
            <a:fld id="{5BA227E7-6DE3-C84D-A039-64307EBA67AF}"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41659" y="165669"/>
            <a:ext cx="3642360" cy="1027176"/>
          </a:xfrm>
          <a:prstGeom prst="rect">
            <a:avLst/>
          </a:prstGeom>
        </p:spPr>
      </p:pic>
      <p:pic>
        <p:nvPicPr>
          <p:cNvPr id="9" name="Picture 8">
            <a:extLst>
              <a:ext uri="{FF2B5EF4-FFF2-40B4-BE49-F238E27FC236}">
                <a16:creationId xmlns:a16="http://schemas.microsoft.com/office/drawing/2014/main" id="{CF65C477-C89E-4FFD-9F44-FED5C339FA90}"/>
              </a:ext>
            </a:extLst>
          </p:cNvPr>
          <p:cNvPicPr>
            <a:picLocks noChangeAspect="1"/>
          </p:cNvPicPr>
          <p:nvPr userDrawn="1"/>
        </p:nvPicPr>
        <p:blipFill>
          <a:blip r:embed="rId3"/>
          <a:stretch>
            <a:fillRect/>
          </a:stretch>
        </p:blipFill>
        <p:spPr>
          <a:xfrm>
            <a:off x="-1" y="6165240"/>
            <a:ext cx="2148840" cy="688052"/>
          </a:xfrm>
          <a:prstGeom prst="rect">
            <a:avLst/>
          </a:prstGeom>
        </p:spPr>
      </p:pic>
    </p:spTree>
    <p:extLst>
      <p:ext uri="{BB962C8B-B14F-4D97-AF65-F5344CB8AC3E}">
        <p14:creationId xmlns:p14="http://schemas.microsoft.com/office/powerpoint/2010/main" val="2079921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1300 809 437</a:t>
            </a:r>
          </a:p>
        </p:txBody>
      </p:sp>
      <p:sp>
        <p:nvSpPr>
          <p:cNvPr id="3" name="Footer Placeholder 2"/>
          <p:cNvSpPr>
            <a:spLocks noGrp="1"/>
          </p:cNvSpPr>
          <p:nvPr>
            <p:ph type="ftr" sz="quarter" idx="11"/>
          </p:nvPr>
        </p:nvSpPr>
        <p:spPr/>
        <p:txBody>
          <a:bodyPr/>
          <a:lstStyle/>
          <a:p>
            <a:r>
              <a:rPr lang="en-US" dirty="0"/>
              <a:t>www.threatintelligence.com</a:t>
            </a:r>
          </a:p>
        </p:txBody>
      </p:sp>
      <p:sp>
        <p:nvSpPr>
          <p:cNvPr id="4" name="Slide Number Placeholder 3"/>
          <p:cNvSpPr>
            <a:spLocks noGrp="1"/>
          </p:cNvSpPr>
          <p:nvPr>
            <p:ph type="sldNum" sz="quarter" idx="12"/>
          </p:nvPr>
        </p:nvSpPr>
        <p:spPr/>
        <p:txBody>
          <a:bodyPr/>
          <a:lstStyle/>
          <a:p>
            <a:fld id="{5BA227E7-6DE3-C84D-A039-64307EBA67AF}" type="slidenum">
              <a:rPr lang="en-US" smtClean="0"/>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41659" y="165669"/>
            <a:ext cx="3642360" cy="1027176"/>
          </a:xfrm>
          <a:prstGeom prst="rect">
            <a:avLst/>
          </a:prstGeom>
        </p:spPr>
      </p:pic>
      <p:pic>
        <p:nvPicPr>
          <p:cNvPr id="8" name="Picture 7">
            <a:extLst>
              <a:ext uri="{FF2B5EF4-FFF2-40B4-BE49-F238E27FC236}">
                <a16:creationId xmlns:a16="http://schemas.microsoft.com/office/drawing/2014/main" id="{5C4D591C-C21D-44B8-BDFE-E6CE3D858B38}"/>
              </a:ext>
            </a:extLst>
          </p:cNvPr>
          <p:cNvPicPr>
            <a:picLocks noChangeAspect="1"/>
          </p:cNvPicPr>
          <p:nvPr userDrawn="1"/>
        </p:nvPicPr>
        <p:blipFill>
          <a:blip r:embed="rId3"/>
          <a:stretch>
            <a:fillRect/>
          </a:stretch>
        </p:blipFill>
        <p:spPr>
          <a:xfrm>
            <a:off x="-1" y="6165240"/>
            <a:ext cx="2148840" cy="688052"/>
          </a:xfrm>
          <a:prstGeom prst="rect">
            <a:avLst/>
          </a:prstGeom>
        </p:spPr>
      </p:pic>
    </p:spTree>
    <p:extLst>
      <p:ext uri="{BB962C8B-B14F-4D97-AF65-F5344CB8AC3E}">
        <p14:creationId xmlns:p14="http://schemas.microsoft.com/office/powerpoint/2010/main" val="507155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97D332-A02E-D743-BE4E-1B16E1FBF446}" type="datetimeFigureOut">
              <a:rPr lang="en-US" smtClean="0"/>
              <a:t>20-Oct-17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227E7-6DE3-C84D-A039-64307EBA67AF}" type="slidenum">
              <a:rPr lang="en-US" smtClean="0"/>
              <a:t>‹#›</a:t>
            </a:fld>
            <a:endParaRPr lang="en-US"/>
          </a:p>
        </p:txBody>
      </p:sp>
    </p:spTree>
    <p:extLst>
      <p:ext uri="{BB962C8B-B14F-4D97-AF65-F5344CB8AC3E}">
        <p14:creationId xmlns:p14="http://schemas.microsoft.com/office/powerpoint/2010/main" val="402347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97D332-A02E-D743-BE4E-1B16E1FBF446}" type="datetimeFigureOut">
              <a:rPr lang="en-US" smtClean="0"/>
              <a:t>20-Oct-17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227E7-6DE3-C84D-A039-64307EBA67AF}" type="slidenum">
              <a:rPr lang="en-US" smtClean="0"/>
              <a:t>‹#›</a:t>
            </a:fld>
            <a:endParaRPr lang="en-US"/>
          </a:p>
        </p:txBody>
      </p:sp>
    </p:spTree>
    <p:extLst>
      <p:ext uri="{BB962C8B-B14F-4D97-AF65-F5344CB8AC3E}">
        <p14:creationId xmlns:p14="http://schemas.microsoft.com/office/powerpoint/2010/main" val="1973878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97D332-A02E-D743-BE4E-1B16E1FBF446}" type="datetimeFigureOut">
              <a:rPr lang="en-US" smtClean="0"/>
              <a:t>20-Oct-17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A227E7-6DE3-C84D-A039-64307EBA67AF}" type="slidenum">
              <a:rPr lang="en-US" smtClean="0"/>
              <a:t>‹#›</a:t>
            </a:fld>
            <a:endParaRPr lang="en-US"/>
          </a:p>
        </p:txBody>
      </p:sp>
    </p:spTree>
    <p:extLst>
      <p:ext uri="{BB962C8B-B14F-4D97-AF65-F5344CB8AC3E}">
        <p14:creationId xmlns:p14="http://schemas.microsoft.com/office/powerpoint/2010/main" val="1187320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threatintelligence.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threatintelligence.co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9.jpg"/></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harmj0y.net/blog/powershell/command-and-control-using-active-directory/"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BF99079-8DD4-493D-AE1A-D81A895AC2D3}"/>
              </a:ext>
            </a:extLst>
          </p:cNvPr>
          <p:cNvSpPr txBox="1">
            <a:spLocks/>
          </p:cNvSpPr>
          <p:nvPr/>
        </p:nvSpPr>
        <p:spPr>
          <a:xfrm>
            <a:off x="0" y="1122364"/>
            <a:ext cx="12192000" cy="247572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rgbClr val="C43825"/>
                </a:solidFill>
              </a:rPr>
              <a:t>The Active Directory Botnet</a:t>
            </a:r>
          </a:p>
        </p:txBody>
      </p:sp>
      <p:sp>
        <p:nvSpPr>
          <p:cNvPr id="11" name="Subtitle 2">
            <a:extLst>
              <a:ext uri="{FF2B5EF4-FFF2-40B4-BE49-F238E27FC236}">
                <a16:creationId xmlns:a16="http://schemas.microsoft.com/office/drawing/2014/main" id="{71F68A29-D75C-45CD-926B-6B00557EAA85}"/>
              </a:ext>
            </a:extLst>
          </p:cNvPr>
          <p:cNvSpPr txBox="1">
            <a:spLocks/>
          </p:cNvSpPr>
          <p:nvPr/>
        </p:nvSpPr>
        <p:spPr>
          <a:xfrm>
            <a:off x="902752" y="3602038"/>
            <a:ext cx="4568042" cy="17774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sz="1700" b="1" dirty="0"/>
              <a:t>Ty Miller</a:t>
            </a:r>
          </a:p>
          <a:p>
            <a:pPr algn="l"/>
            <a:r>
              <a:rPr lang="en-US" sz="1700" b="1" dirty="0"/>
              <a:t>Managing Director</a:t>
            </a:r>
          </a:p>
          <a:p>
            <a:pPr algn="l"/>
            <a:r>
              <a:rPr lang="en-US" sz="1700" b="1" dirty="0"/>
              <a:t>Threat Intelligence Pty Ltd</a:t>
            </a:r>
          </a:p>
          <a:p>
            <a:pPr algn="l"/>
            <a:r>
              <a:rPr lang="en-US" sz="1700" dirty="0">
                <a:solidFill>
                  <a:schemeClr val="bg1">
                    <a:lumMod val="50000"/>
                  </a:schemeClr>
                </a:solidFill>
              </a:rPr>
              <a:t>ty.miller@threatintelligence.com</a:t>
            </a:r>
          </a:p>
          <a:p>
            <a:pPr algn="l"/>
            <a:r>
              <a:rPr lang="en-US" sz="1700" dirty="0">
                <a:solidFill>
                  <a:schemeClr val="bg1">
                    <a:lumMod val="50000"/>
                  </a:schemeClr>
                </a:solidFill>
              </a:rPr>
              <a:t>www.threatintelligence.com</a:t>
            </a:r>
          </a:p>
        </p:txBody>
      </p:sp>
      <p:sp>
        <p:nvSpPr>
          <p:cNvPr id="12" name="Subtitle 2">
            <a:extLst>
              <a:ext uri="{FF2B5EF4-FFF2-40B4-BE49-F238E27FC236}">
                <a16:creationId xmlns:a16="http://schemas.microsoft.com/office/drawing/2014/main" id="{29DECC6B-BECD-438A-AA9F-48988699A48C}"/>
              </a:ext>
            </a:extLst>
          </p:cNvPr>
          <p:cNvSpPr txBox="1">
            <a:spLocks/>
          </p:cNvSpPr>
          <p:nvPr/>
        </p:nvSpPr>
        <p:spPr>
          <a:xfrm>
            <a:off x="6704100" y="3598088"/>
            <a:ext cx="4568042"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700" b="1" dirty="0"/>
              <a:t>Paul Kalinin</a:t>
            </a:r>
          </a:p>
          <a:p>
            <a:pPr algn="r"/>
            <a:r>
              <a:rPr lang="en-US" sz="1700" b="1" dirty="0"/>
              <a:t>Senior Security Consultant</a:t>
            </a:r>
          </a:p>
          <a:p>
            <a:pPr algn="r"/>
            <a:r>
              <a:rPr lang="en-US" sz="1700" b="1" dirty="0"/>
              <a:t>Threat Intelligence Pty Ltd</a:t>
            </a:r>
          </a:p>
          <a:p>
            <a:pPr algn="r"/>
            <a:r>
              <a:rPr lang="en-US" sz="1700" dirty="0">
                <a:solidFill>
                  <a:schemeClr val="bg1">
                    <a:lumMod val="50000"/>
                  </a:schemeClr>
                </a:solidFill>
              </a:rPr>
              <a:t>paul.kalinin@threatintelligence.com</a:t>
            </a:r>
          </a:p>
          <a:p>
            <a:pPr algn="r"/>
            <a:r>
              <a:rPr lang="en-US" sz="1700" dirty="0">
                <a:solidFill>
                  <a:schemeClr val="bg1">
                    <a:lumMod val="50000"/>
                  </a:schemeClr>
                </a:solidFill>
              </a:rPr>
              <a:t>www.threatintelligence.com</a:t>
            </a:r>
          </a:p>
        </p:txBody>
      </p:sp>
    </p:spTree>
    <p:extLst>
      <p:ext uri="{BB962C8B-B14F-4D97-AF65-F5344CB8AC3E}">
        <p14:creationId xmlns:p14="http://schemas.microsoft.com/office/powerpoint/2010/main" val="20678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0515600" cy="1325563"/>
          </a:xfrm>
        </p:spPr>
        <p:txBody>
          <a:bodyPr/>
          <a:lstStyle/>
          <a:p>
            <a:pPr marL="225425"/>
            <a:r>
              <a:rPr lang="en-US" dirty="0"/>
              <a:t>Primary Attack Techniques</a:t>
            </a:r>
          </a:p>
        </p:txBody>
      </p:sp>
      <p:sp>
        <p:nvSpPr>
          <p:cNvPr id="2" name="Content Placeholder 1"/>
          <p:cNvSpPr>
            <a:spLocks noGrp="1"/>
          </p:cNvSpPr>
          <p:nvPr>
            <p:ph idx="1"/>
          </p:nvPr>
        </p:nvSpPr>
        <p:spPr>
          <a:xfrm>
            <a:off x="838200" y="1567543"/>
            <a:ext cx="5710226" cy="4609420"/>
          </a:xfrm>
        </p:spPr>
        <p:txBody>
          <a:bodyPr>
            <a:normAutofit fontScale="92500" lnSpcReduction="10000"/>
          </a:bodyPr>
          <a:lstStyle/>
          <a:p>
            <a:r>
              <a:rPr lang="en-US" dirty="0"/>
              <a:t>Command &amp; Control (C2) systems are key to modern security breaches</a:t>
            </a:r>
          </a:p>
          <a:p>
            <a:endParaRPr lang="en-US" dirty="0"/>
          </a:p>
          <a:p>
            <a:r>
              <a:rPr lang="en-US" i="1" dirty="0"/>
              <a:t>“phishing remaining a favorite technique of attackers … payloads are commonly delivered via email (73%) and drive-by downloads (13%)”</a:t>
            </a:r>
          </a:p>
          <a:p>
            <a:endParaRPr lang="en-US" i="1" dirty="0"/>
          </a:p>
          <a:p>
            <a:r>
              <a:rPr lang="en-US" i="1" dirty="0"/>
              <a:t>“If the attachment is opened, it will drop command and control malware to establish and maintain control of the device”</a:t>
            </a:r>
          </a:p>
          <a:p>
            <a:endParaRPr lang="en-US" dirty="0"/>
          </a:p>
        </p:txBody>
      </p:sp>
      <p:pic>
        <p:nvPicPr>
          <p:cNvPr id="3" name="Picture 2">
            <a:extLst>
              <a:ext uri="{FF2B5EF4-FFF2-40B4-BE49-F238E27FC236}">
                <a16:creationId xmlns:a16="http://schemas.microsoft.com/office/drawing/2014/main" id="{B0BCDB89-0B00-469C-B002-C7EAD332F043}"/>
              </a:ext>
            </a:extLst>
          </p:cNvPr>
          <p:cNvPicPr>
            <a:picLocks noChangeAspect="1"/>
          </p:cNvPicPr>
          <p:nvPr/>
        </p:nvPicPr>
        <p:blipFill>
          <a:blip r:embed="rId3"/>
          <a:stretch>
            <a:fillRect/>
          </a:stretch>
        </p:blipFill>
        <p:spPr>
          <a:xfrm>
            <a:off x="6663834" y="1007477"/>
            <a:ext cx="5239694" cy="5605594"/>
          </a:xfrm>
          <a:prstGeom prst="rect">
            <a:avLst/>
          </a:prstGeom>
        </p:spPr>
      </p:pic>
      <p:sp>
        <p:nvSpPr>
          <p:cNvPr id="5" name="TextBox 4">
            <a:extLst>
              <a:ext uri="{FF2B5EF4-FFF2-40B4-BE49-F238E27FC236}">
                <a16:creationId xmlns:a16="http://schemas.microsoft.com/office/drawing/2014/main" id="{1B4AD2B8-1B08-46C7-BEE9-EFB1A50B9AB2}"/>
              </a:ext>
            </a:extLst>
          </p:cNvPr>
          <p:cNvSpPr txBox="1"/>
          <p:nvPr/>
        </p:nvSpPr>
        <p:spPr>
          <a:xfrm>
            <a:off x="2841171" y="6461191"/>
            <a:ext cx="9176658" cy="369332"/>
          </a:xfrm>
          <a:prstGeom prst="rect">
            <a:avLst/>
          </a:prstGeom>
          <a:noFill/>
        </p:spPr>
        <p:txBody>
          <a:bodyPr wrap="square" rtlCol="0">
            <a:spAutoFit/>
          </a:bodyPr>
          <a:lstStyle/>
          <a:p>
            <a:pPr algn="r"/>
            <a:r>
              <a:rPr lang="en-US" i="1" dirty="0">
                <a:solidFill>
                  <a:schemeClr val="bg1">
                    <a:lumMod val="50000"/>
                  </a:schemeClr>
                </a:solidFill>
              </a:rPr>
              <a:t>* Verizon 2017 Data Breach Investigations Report - 10th Edition</a:t>
            </a:r>
            <a:endParaRPr lang="en-AU" i="1" dirty="0">
              <a:solidFill>
                <a:schemeClr val="bg1">
                  <a:lumMod val="50000"/>
                </a:schemeClr>
              </a:solidFill>
            </a:endParaRPr>
          </a:p>
        </p:txBody>
      </p:sp>
    </p:spTree>
    <p:extLst>
      <p:ext uri="{BB962C8B-B14F-4D97-AF65-F5344CB8AC3E}">
        <p14:creationId xmlns:p14="http://schemas.microsoft.com/office/powerpoint/2010/main" val="1766908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0515600" cy="1325563"/>
          </a:xfrm>
        </p:spPr>
        <p:txBody>
          <a:bodyPr/>
          <a:lstStyle/>
          <a:p>
            <a:pPr marL="225425"/>
            <a:r>
              <a:rPr lang="en-US" dirty="0"/>
              <a:t>Attack Capabilities</a:t>
            </a:r>
          </a:p>
        </p:txBody>
      </p:sp>
      <p:sp>
        <p:nvSpPr>
          <p:cNvPr id="2" name="Content Placeholder 1"/>
          <p:cNvSpPr>
            <a:spLocks noGrp="1"/>
          </p:cNvSpPr>
          <p:nvPr>
            <p:ph idx="1"/>
          </p:nvPr>
        </p:nvSpPr>
        <p:spPr>
          <a:xfrm>
            <a:off x="838199" y="1567543"/>
            <a:ext cx="11065329" cy="4609420"/>
          </a:xfrm>
        </p:spPr>
        <p:txBody>
          <a:bodyPr>
            <a:normAutofit fontScale="92500" lnSpcReduction="20000"/>
          </a:bodyPr>
          <a:lstStyle/>
          <a:p>
            <a:r>
              <a:rPr lang="en-US" dirty="0"/>
              <a:t>Currently attackers are still trying to be stealthy … but for how long?</a:t>
            </a:r>
          </a:p>
          <a:p>
            <a:endParaRPr lang="en-US" dirty="0"/>
          </a:p>
          <a:p>
            <a:r>
              <a:rPr lang="en-US" dirty="0"/>
              <a:t>Open Source technologies have enabled attacks to have the capability to become highly sophisticated</a:t>
            </a:r>
          </a:p>
          <a:p>
            <a:endParaRPr lang="en-US" dirty="0"/>
          </a:p>
          <a:p>
            <a:r>
              <a:rPr lang="en-US" dirty="0"/>
              <a:t>Cloud platforms are extending internal networks out to the internet, and often introducing significant security weaknesses and removing visibility of threats</a:t>
            </a:r>
          </a:p>
          <a:p>
            <a:endParaRPr lang="en-US" dirty="0"/>
          </a:p>
          <a:p>
            <a:r>
              <a:rPr lang="en-US" dirty="0"/>
              <a:t>Huge potential for attacks to turn noisy for Fast Escalation and Large Impact attacks</a:t>
            </a:r>
          </a:p>
          <a:p>
            <a:endParaRPr lang="en-US" dirty="0"/>
          </a:p>
          <a:p>
            <a:r>
              <a:rPr lang="en-US" dirty="0"/>
              <a:t>Harder to recover from … Lead to increased revenue stream for attackers</a:t>
            </a:r>
          </a:p>
          <a:p>
            <a:endParaRPr lang="en-US" dirty="0"/>
          </a:p>
          <a:p>
            <a:endParaRPr lang="en-US" dirty="0"/>
          </a:p>
          <a:p>
            <a:endParaRPr lang="en-US" dirty="0"/>
          </a:p>
        </p:txBody>
      </p:sp>
    </p:spTree>
    <p:extLst>
      <p:ext uri="{BB962C8B-B14F-4D97-AF65-F5344CB8AC3E}">
        <p14:creationId xmlns:p14="http://schemas.microsoft.com/office/powerpoint/2010/main" val="3744731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0515600" cy="1325563"/>
          </a:xfrm>
        </p:spPr>
        <p:txBody>
          <a:bodyPr/>
          <a:lstStyle/>
          <a:p>
            <a:pPr marL="225425"/>
            <a:r>
              <a:rPr lang="en-US" dirty="0"/>
              <a:t>Current State of Play</a:t>
            </a:r>
          </a:p>
        </p:txBody>
      </p:sp>
      <p:sp>
        <p:nvSpPr>
          <p:cNvPr id="2" name="Content Placeholder 1"/>
          <p:cNvSpPr>
            <a:spLocks noGrp="1"/>
          </p:cNvSpPr>
          <p:nvPr>
            <p:ph idx="1"/>
          </p:nvPr>
        </p:nvSpPr>
        <p:spPr>
          <a:xfrm>
            <a:off x="274321" y="1567543"/>
            <a:ext cx="11629208" cy="4609420"/>
          </a:xfrm>
        </p:spPr>
        <p:txBody>
          <a:bodyPr>
            <a:normAutofit/>
          </a:bodyPr>
          <a:lstStyle/>
          <a:p>
            <a:pPr marL="0" indent="0" algn="ctr">
              <a:buNone/>
            </a:pPr>
            <a:endParaRPr lang="en-US" dirty="0"/>
          </a:p>
          <a:p>
            <a:pPr marL="0" indent="0" algn="ctr">
              <a:buNone/>
            </a:pPr>
            <a:r>
              <a:rPr lang="en-US" dirty="0"/>
              <a:t>Highly motivated Threat Actors</a:t>
            </a:r>
          </a:p>
          <a:p>
            <a:pPr marL="0" indent="0" algn="ctr">
              <a:buNone/>
            </a:pPr>
            <a:r>
              <a:rPr lang="en-US" dirty="0"/>
              <a:t>utilizing endpoint exploitation techniques</a:t>
            </a:r>
          </a:p>
          <a:p>
            <a:pPr marL="0" indent="0" algn="ctr">
              <a:buNone/>
            </a:pPr>
            <a:r>
              <a:rPr lang="en-US" dirty="0"/>
              <a:t>that connect to Command &amp; Control (C2) servers</a:t>
            </a:r>
          </a:p>
          <a:p>
            <a:pPr marL="0" indent="0" algn="ctr">
              <a:buNone/>
            </a:pPr>
            <a:r>
              <a:rPr lang="en-US" dirty="0"/>
              <a:t>to launch fast and effective internal attacks</a:t>
            </a:r>
          </a:p>
          <a:p>
            <a:pPr marL="0" indent="0">
              <a:buNone/>
            </a:pPr>
            <a:endParaRPr lang="en-US" b="1" dirty="0"/>
          </a:p>
          <a:p>
            <a:pPr marL="0" indent="0">
              <a:buNone/>
            </a:pPr>
            <a:endParaRPr lang="en-US" b="1" dirty="0"/>
          </a:p>
          <a:p>
            <a:pPr marL="0" indent="0" algn="ctr">
              <a:buNone/>
            </a:pPr>
            <a:r>
              <a:rPr lang="en-US" b="1" dirty="0"/>
              <a:t>The main challenge is to reliably connect out to the internet-based C2 servers</a:t>
            </a:r>
          </a:p>
          <a:p>
            <a:pPr marL="0" indent="0">
              <a:buNone/>
            </a:pPr>
            <a:endParaRPr lang="en-US" b="1" dirty="0"/>
          </a:p>
        </p:txBody>
      </p:sp>
    </p:spTree>
    <p:extLst>
      <p:ext uri="{BB962C8B-B14F-4D97-AF65-F5344CB8AC3E}">
        <p14:creationId xmlns:p14="http://schemas.microsoft.com/office/powerpoint/2010/main" val="2283539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0515600" cy="1325563"/>
          </a:xfrm>
        </p:spPr>
        <p:txBody>
          <a:bodyPr/>
          <a:lstStyle/>
          <a:p>
            <a:pPr marL="225425"/>
            <a:r>
              <a:rPr lang="en-US" dirty="0"/>
              <a:t>But what if … ?</a:t>
            </a:r>
          </a:p>
        </p:txBody>
      </p:sp>
      <p:sp>
        <p:nvSpPr>
          <p:cNvPr id="2" name="Content Placeholder 1"/>
          <p:cNvSpPr>
            <a:spLocks noGrp="1"/>
          </p:cNvSpPr>
          <p:nvPr>
            <p:ph idx="1"/>
          </p:nvPr>
        </p:nvSpPr>
        <p:spPr>
          <a:xfrm>
            <a:off x="838199" y="1567543"/>
            <a:ext cx="11065329" cy="4609420"/>
          </a:xfrm>
        </p:spPr>
        <p:txBody>
          <a:bodyPr>
            <a:normAutofit fontScale="92500" lnSpcReduction="10000"/>
          </a:bodyPr>
          <a:lstStyle/>
          <a:p>
            <a:r>
              <a:rPr lang="en-US" dirty="0"/>
              <a:t>What if the C2 servers exist inside your internal network?</a:t>
            </a:r>
          </a:p>
          <a:p>
            <a:endParaRPr lang="en-US" dirty="0"/>
          </a:p>
          <a:p>
            <a:r>
              <a:rPr lang="en-US" dirty="0"/>
              <a:t>What if the C2 servers exist as a part of your critical infrastructure?</a:t>
            </a:r>
          </a:p>
          <a:p>
            <a:endParaRPr lang="en-US" dirty="0"/>
          </a:p>
          <a:p>
            <a:r>
              <a:rPr lang="en-US" dirty="0"/>
              <a:t>What if the C2 servers use your production services for communication?</a:t>
            </a:r>
          </a:p>
          <a:p>
            <a:endParaRPr lang="en-US" dirty="0"/>
          </a:p>
          <a:p>
            <a:r>
              <a:rPr lang="en-US" dirty="0"/>
              <a:t>What if the C2 servers can bypass your internal firewalls and network segmentation to communicate with all hosts?</a:t>
            </a:r>
          </a:p>
          <a:p>
            <a:endParaRPr lang="en-US" dirty="0"/>
          </a:p>
          <a:p>
            <a:r>
              <a:rPr lang="en-US" dirty="0"/>
              <a:t>What if the C2 servers can communicate with remote attackers using your production cloud?</a:t>
            </a:r>
          </a:p>
        </p:txBody>
      </p:sp>
    </p:spTree>
    <p:extLst>
      <p:ext uri="{BB962C8B-B14F-4D97-AF65-F5344CB8AC3E}">
        <p14:creationId xmlns:p14="http://schemas.microsoft.com/office/powerpoint/2010/main" val="4177420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12192000" cy="6858000"/>
          </a:xfrm>
        </p:spPr>
        <p:txBody>
          <a:bodyPr anchor="ctr">
            <a:normAutofit/>
          </a:bodyPr>
          <a:lstStyle/>
          <a:p>
            <a:pPr marL="0" indent="0" algn="ctr">
              <a:spcBef>
                <a:spcPct val="0"/>
              </a:spcBef>
              <a:buNone/>
            </a:pPr>
            <a:r>
              <a:rPr lang="en-US" sz="6000" dirty="0">
                <a:solidFill>
                  <a:srgbClr val="C43825"/>
                </a:solidFill>
                <a:latin typeface="+mj-lt"/>
                <a:ea typeface="+mj-ea"/>
                <a:cs typeface="+mj-cs"/>
              </a:rPr>
              <a:t>The Active Directory Botnet</a:t>
            </a:r>
          </a:p>
        </p:txBody>
      </p:sp>
    </p:spTree>
    <p:extLst>
      <p:ext uri="{BB962C8B-B14F-4D97-AF65-F5344CB8AC3E}">
        <p14:creationId xmlns:p14="http://schemas.microsoft.com/office/powerpoint/2010/main" val="4055560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ACB2BF-1014-46EF-9B1A-D346C9DADABF}"/>
              </a:ext>
            </a:extLst>
          </p:cNvPr>
          <p:cNvPicPr>
            <a:picLocks noChangeAspect="1"/>
          </p:cNvPicPr>
          <p:nvPr/>
        </p:nvPicPr>
        <p:blipFill>
          <a:blip r:embed="rId3"/>
          <a:stretch>
            <a:fillRect/>
          </a:stretch>
        </p:blipFill>
        <p:spPr>
          <a:xfrm>
            <a:off x="645886" y="1157353"/>
            <a:ext cx="10900228" cy="5486400"/>
          </a:xfrm>
          <a:prstGeom prst="rect">
            <a:avLst/>
          </a:prstGeom>
        </p:spPr>
      </p:pic>
      <p:sp>
        <p:nvSpPr>
          <p:cNvPr id="6" name="Title 1"/>
          <p:cNvSpPr>
            <a:spLocks noGrp="1"/>
          </p:cNvSpPr>
          <p:nvPr>
            <p:ph type="title"/>
          </p:nvPr>
        </p:nvSpPr>
        <p:spPr>
          <a:xfrm>
            <a:off x="0" y="0"/>
            <a:ext cx="10515600" cy="1325563"/>
          </a:xfrm>
        </p:spPr>
        <p:txBody>
          <a:bodyPr/>
          <a:lstStyle/>
          <a:p>
            <a:pPr marL="225425"/>
            <a:r>
              <a:rPr lang="en-AU" dirty="0"/>
              <a:t>Common Architecture: Active Directory</a:t>
            </a:r>
            <a:endParaRPr lang="en-US" dirty="0"/>
          </a:p>
        </p:txBody>
      </p:sp>
      <p:cxnSp>
        <p:nvCxnSpPr>
          <p:cNvPr id="29" name="Straight Arrow Connector 28">
            <a:extLst>
              <a:ext uri="{FF2B5EF4-FFF2-40B4-BE49-F238E27FC236}">
                <a16:creationId xmlns:a16="http://schemas.microsoft.com/office/drawing/2014/main" id="{0F90F363-1910-4B3C-8EB2-F71B2E3AE267}"/>
              </a:ext>
            </a:extLst>
          </p:cNvPr>
          <p:cNvCxnSpPr>
            <a:cxnSpLocks/>
          </p:cNvCxnSpPr>
          <p:nvPr/>
        </p:nvCxnSpPr>
        <p:spPr>
          <a:xfrm flipV="1">
            <a:off x="3111995" y="1580408"/>
            <a:ext cx="1602510" cy="546265"/>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36" name="Straight Arrow Connector 35">
            <a:extLst>
              <a:ext uri="{FF2B5EF4-FFF2-40B4-BE49-F238E27FC236}">
                <a16:creationId xmlns:a16="http://schemas.microsoft.com/office/drawing/2014/main" id="{B72FB0F7-627A-49F1-8858-4372CC06C627}"/>
              </a:ext>
            </a:extLst>
          </p:cNvPr>
          <p:cNvCxnSpPr>
            <a:cxnSpLocks/>
          </p:cNvCxnSpPr>
          <p:nvPr/>
        </p:nvCxnSpPr>
        <p:spPr>
          <a:xfrm>
            <a:off x="6329548" y="2399828"/>
            <a:ext cx="3146960" cy="0"/>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F0CA0F99-CEA3-4230-8019-52D2D8489AC2}"/>
              </a:ext>
            </a:extLst>
          </p:cNvPr>
          <p:cNvCxnSpPr>
            <a:cxnSpLocks/>
          </p:cNvCxnSpPr>
          <p:nvPr/>
        </p:nvCxnSpPr>
        <p:spPr>
          <a:xfrm>
            <a:off x="6096000" y="2867002"/>
            <a:ext cx="0" cy="1556102"/>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sp>
        <p:nvSpPr>
          <p:cNvPr id="17" name="TextBox 16">
            <a:extLst>
              <a:ext uri="{FF2B5EF4-FFF2-40B4-BE49-F238E27FC236}">
                <a16:creationId xmlns:a16="http://schemas.microsoft.com/office/drawing/2014/main" id="{8F75A334-BEA5-4E61-A413-2359892A3A4A}"/>
              </a:ext>
            </a:extLst>
          </p:cNvPr>
          <p:cNvSpPr txBox="1"/>
          <p:nvPr/>
        </p:nvSpPr>
        <p:spPr>
          <a:xfrm>
            <a:off x="6131625" y="4357073"/>
            <a:ext cx="1041054" cy="461665"/>
          </a:xfrm>
          <a:prstGeom prst="rect">
            <a:avLst/>
          </a:prstGeom>
          <a:noFill/>
        </p:spPr>
        <p:txBody>
          <a:bodyPr wrap="square" rtlCol="0">
            <a:spAutoFit/>
          </a:bodyPr>
          <a:lstStyle/>
          <a:p>
            <a:pPr algn="ctr"/>
            <a:r>
              <a:rPr lang="en-US" sz="1200" b="1" dirty="0"/>
              <a:t>Domain</a:t>
            </a:r>
          </a:p>
          <a:p>
            <a:pPr algn="ctr"/>
            <a:r>
              <a:rPr lang="en-US" sz="1200" b="1" dirty="0"/>
              <a:t>Controller</a:t>
            </a:r>
            <a:endParaRPr lang="en-AU" sz="1200" b="1" dirty="0"/>
          </a:p>
        </p:txBody>
      </p:sp>
      <p:sp>
        <p:nvSpPr>
          <p:cNvPr id="18" name="TextBox 17">
            <a:extLst>
              <a:ext uri="{FF2B5EF4-FFF2-40B4-BE49-F238E27FC236}">
                <a16:creationId xmlns:a16="http://schemas.microsoft.com/office/drawing/2014/main" id="{59F145E0-247E-4647-84C9-761AD8CED48E}"/>
              </a:ext>
            </a:extLst>
          </p:cNvPr>
          <p:cNvSpPr txBox="1"/>
          <p:nvPr/>
        </p:nvSpPr>
        <p:spPr>
          <a:xfrm>
            <a:off x="7577618" y="5643886"/>
            <a:ext cx="650819" cy="276999"/>
          </a:xfrm>
          <a:prstGeom prst="rect">
            <a:avLst/>
          </a:prstGeom>
          <a:noFill/>
        </p:spPr>
        <p:txBody>
          <a:bodyPr wrap="none" rtlCol="0">
            <a:spAutoFit/>
          </a:bodyPr>
          <a:lstStyle/>
          <a:p>
            <a:pPr algn="ctr"/>
            <a:r>
              <a:rPr lang="en-US" sz="1200" b="1" dirty="0"/>
              <a:t>Servers</a:t>
            </a:r>
            <a:endParaRPr lang="en-AU" sz="1200" b="1" dirty="0"/>
          </a:p>
        </p:txBody>
      </p:sp>
      <p:cxnSp>
        <p:nvCxnSpPr>
          <p:cNvPr id="34" name="Straight Arrow Connector 33">
            <a:extLst>
              <a:ext uri="{FF2B5EF4-FFF2-40B4-BE49-F238E27FC236}">
                <a16:creationId xmlns:a16="http://schemas.microsoft.com/office/drawing/2014/main" id="{CD9D280B-CFC8-4D7E-91B4-4B61879181CF}"/>
              </a:ext>
            </a:extLst>
          </p:cNvPr>
          <p:cNvCxnSpPr>
            <a:cxnSpLocks/>
          </p:cNvCxnSpPr>
          <p:nvPr/>
        </p:nvCxnSpPr>
        <p:spPr>
          <a:xfrm>
            <a:off x="6329547" y="4856041"/>
            <a:ext cx="3146960" cy="0"/>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C6D2D5AF-9B37-4FCB-B1DF-17DD3AFD8F56}"/>
              </a:ext>
            </a:extLst>
          </p:cNvPr>
          <p:cNvCxnSpPr>
            <a:cxnSpLocks/>
          </p:cNvCxnSpPr>
          <p:nvPr/>
        </p:nvCxnSpPr>
        <p:spPr>
          <a:xfrm>
            <a:off x="2646217" y="4852105"/>
            <a:ext cx="3146960" cy="0"/>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sp>
        <p:nvSpPr>
          <p:cNvPr id="38" name="Left Brace 37">
            <a:extLst>
              <a:ext uri="{FF2B5EF4-FFF2-40B4-BE49-F238E27FC236}">
                <a16:creationId xmlns:a16="http://schemas.microsoft.com/office/drawing/2014/main" id="{AB1D4E2C-CA1E-42F7-B148-D7DB2064DB1C}"/>
              </a:ext>
            </a:extLst>
          </p:cNvPr>
          <p:cNvSpPr/>
          <p:nvPr/>
        </p:nvSpPr>
        <p:spPr>
          <a:xfrm rot="16200000">
            <a:off x="6036623" y="1036547"/>
            <a:ext cx="118754" cy="1781298"/>
          </a:xfrm>
          <a:prstGeom prst="leftBrace">
            <a:avLst/>
          </a:pr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AU"/>
          </a:p>
        </p:txBody>
      </p:sp>
      <p:sp>
        <p:nvSpPr>
          <p:cNvPr id="41" name="Left Brace 40">
            <a:extLst>
              <a:ext uri="{FF2B5EF4-FFF2-40B4-BE49-F238E27FC236}">
                <a16:creationId xmlns:a16="http://schemas.microsoft.com/office/drawing/2014/main" id="{1ECD92D4-CE43-47CE-B8F2-BC5C8C02B1C1}"/>
              </a:ext>
            </a:extLst>
          </p:cNvPr>
          <p:cNvSpPr/>
          <p:nvPr/>
        </p:nvSpPr>
        <p:spPr>
          <a:xfrm rot="5400000">
            <a:off x="2305051" y="4551698"/>
            <a:ext cx="118754" cy="1781298"/>
          </a:xfrm>
          <a:prstGeom prst="leftBrace">
            <a:avLst/>
          </a:pr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AU"/>
          </a:p>
        </p:txBody>
      </p:sp>
      <p:sp>
        <p:nvSpPr>
          <p:cNvPr id="42" name="Left Brace 41">
            <a:extLst>
              <a:ext uri="{FF2B5EF4-FFF2-40B4-BE49-F238E27FC236}">
                <a16:creationId xmlns:a16="http://schemas.microsoft.com/office/drawing/2014/main" id="{54BFDD07-C928-4619-91C0-535324319A9A}"/>
              </a:ext>
            </a:extLst>
          </p:cNvPr>
          <p:cNvSpPr/>
          <p:nvPr/>
        </p:nvSpPr>
        <p:spPr>
          <a:xfrm rot="5400000">
            <a:off x="9670800" y="4555176"/>
            <a:ext cx="118754" cy="1781298"/>
          </a:xfrm>
          <a:prstGeom prst="leftBrace">
            <a:avLst/>
          </a:pr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AU"/>
          </a:p>
        </p:txBody>
      </p:sp>
      <p:sp>
        <p:nvSpPr>
          <p:cNvPr id="43" name="TextBox 42">
            <a:extLst>
              <a:ext uri="{FF2B5EF4-FFF2-40B4-BE49-F238E27FC236}">
                <a16:creationId xmlns:a16="http://schemas.microsoft.com/office/drawing/2014/main" id="{3B83314E-2C9C-4124-9167-7DF412283CE0}"/>
              </a:ext>
            </a:extLst>
          </p:cNvPr>
          <p:cNvSpPr txBox="1"/>
          <p:nvPr/>
        </p:nvSpPr>
        <p:spPr>
          <a:xfrm>
            <a:off x="7479490" y="1427327"/>
            <a:ext cx="650819" cy="276999"/>
          </a:xfrm>
          <a:prstGeom prst="rect">
            <a:avLst/>
          </a:prstGeom>
          <a:noFill/>
        </p:spPr>
        <p:txBody>
          <a:bodyPr wrap="none" rtlCol="0">
            <a:spAutoFit/>
          </a:bodyPr>
          <a:lstStyle/>
          <a:p>
            <a:pPr algn="ctr"/>
            <a:r>
              <a:rPr lang="en-US" sz="1200" b="1" dirty="0"/>
              <a:t>Servers</a:t>
            </a:r>
            <a:endParaRPr lang="en-AU" sz="1200" b="1" dirty="0"/>
          </a:p>
        </p:txBody>
      </p:sp>
      <p:sp>
        <p:nvSpPr>
          <p:cNvPr id="45" name="TextBox 44">
            <a:extLst>
              <a:ext uri="{FF2B5EF4-FFF2-40B4-BE49-F238E27FC236}">
                <a16:creationId xmlns:a16="http://schemas.microsoft.com/office/drawing/2014/main" id="{DB43814B-BEBB-4537-866D-F699CD19A261}"/>
              </a:ext>
            </a:extLst>
          </p:cNvPr>
          <p:cNvSpPr txBox="1"/>
          <p:nvPr/>
        </p:nvSpPr>
        <p:spPr>
          <a:xfrm>
            <a:off x="9325171" y="2950972"/>
            <a:ext cx="769763" cy="276999"/>
          </a:xfrm>
          <a:prstGeom prst="rect">
            <a:avLst/>
          </a:prstGeom>
          <a:noFill/>
        </p:spPr>
        <p:txBody>
          <a:bodyPr wrap="none" rtlCol="0">
            <a:spAutoFit/>
          </a:bodyPr>
          <a:lstStyle/>
          <a:p>
            <a:pPr algn="ctr"/>
            <a:r>
              <a:rPr lang="en-US" sz="1200" b="1" dirty="0"/>
              <a:t>Cloud DC</a:t>
            </a:r>
            <a:endParaRPr lang="en-AU" sz="1200" b="1" dirty="0"/>
          </a:p>
        </p:txBody>
      </p:sp>
      <p:sp>
        <p:nvSpPr>
          <p:cNvPr id="46" name="TextBox 45">
            <a:extLst>
              <a:ext uri="{FF2B5EF4-FFF2-40B4-BE49-F238E27FC236}">
                <a16:creationId xmlns:a16="http://schemas.microsoft.com/office/drawing/2014/main" id="{25C04C7B-845D-4FC3-ACE1-03AC1D82873D}"/>
              </a:ext>
            </a:extLst>
          </p:cNvPr>
          <p:cNvSpPr txBox="1"/>
          <p:nvPr/>
        </p:nvSpPr>
        <p:spPr>
          <a:xfrm>
            <a:off x="5399530" y="6394514"/>
            <a:ext cx="1389932" cy="276999"/>
          </a:xfrm>
          <a:prstGeom prst="rect">
            <a:avLst/>
          </a:prstGeom>
          <a:noFill/>
        </p:spPr>
        <p:txBody>
          <a:bodyPr wrap="none" rtlCol="0">
            <a:spAutoFit/>
          </a:bodyPr>
          <a:lstStyle/>
          <a:p>
            <a:pPr algn="ctr"/>
            <a:r>
              <a:rPr lang="en-US" sz="1200" b="1" dirty="0"/>
              <a:t>Management Zone</a:t>
            </a:r>
            <a:endParaRPr lang="en-AU" sz="1200" b="1" dirty="0"/>
          </a:p>
        </p:txBody>
      </p:sp>
      <p:cxnSp>
        <p:nvCxnSpPr>
          <p:cNvPr id="47" name="Straight Arrow Connector 46">
            <a:extLst>
              <a:ext uri="{FF2B5EF4-FFF2-40B4-BE49-F238E27FC236}">
                <a16:creationId xmlns:a16="http://schemas.microsoft.com/office/drawing/2014/main" id="{4A001F32-E5D8-4AD3-A6D6-7F86B7C1A798}"/>
              </a:ext>
            </a:extLst>
          </p:cNvPr>
          <p:cNvCxnSpPr>
            <a:cxnSpLocks/>
          </p:cNvCxnSpPr>
          <p:nvPr/>
        </p:nvCxnSpPr>
        <p:spPr>
          <a:xfrm flipV="1">
            <a:off x="2646217" y="2898569"/>
            <a:ext cx="3299360" cy="1828800"/>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49" name="Straight Arrow Connector 48">
            <a:extLst>
              <a:ext uri="{FF2B5EF4-FFF2-40B4-BE49-F238E27FC236}">
                <a16:creationId xmlns:a16="http://schemas.microsoft.com/office/drawing/2014/main" id="{11CC6A88-8866-4ABD-8944-96012CE6AEBA}"/>
              </a:ext>
            </a:extLst>
          </p:cNvPr>
          <p:cNvCxnSpPr>
            <a:cxnSpLocks/>
          </p:cNvCxnSpPr>
          <p:nvPr/>
        </p:nvCxnSpPr>
        <p:spPr>
          <a:xfrm flipH="1" flipV="1">
            <a:off x="6234549" y="2898569"/>
            <a:ext cx="3230084" cy="1810343"/>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sp>
        <p:nvSpPr>
          <p:cNvPr id="53" name="TextBox 52">
            <a:extLst>
              <a:ext uri="{FF2B5EF4-FFF2-40B4-BE49-F238E27FC236}">
                <a16:creationId xmlns:a16="http://schemas.microsoft.com/office/drawing/2014/main" id="{A53600C1-A6D1-4DFC-91A1-A8783AB92121}"/>
              </a:ext>
            </a:extLst>
          </p:cNvPr>
          <p:cNvSpPr txBox="1"/>
          <p:nvPr/>
        </p:nvSpPr>
        <p:spPr>
          <a:xfrm>
            <a:off x="371162" y="4957237"/>
            <a:ext cx="624659" cy="276999"/>
          </a:xfrm>
          <a:prstGeom prst="rect">
            <a:avLst/>
          </a:prstGeom>
          <a:noFill/>
        </p:spPr>
        <p:txBody>
          <a:bodyPr wrap="none" rtlCol="0">
            <a:spAutoFit/>
          </a:bodyPr>
          <a:lstStyle/>
          <a:p>
            <a:pPr algn="ctr"/>
            <a:r>
              <a:rPr lang="en-US" sz="1200" b="1" dirty="0"/>
              <a:t>WAN 1</a:t>
            </a:r>
            <a:endParaRPr lang="en-AU" sz="1200" b="1" dirty="0"/>
          </a:p>
        </p:txBody>
      </p:sp>
      <p:sp>
        <p:nvSpPr>
          <p:cNvPr id="54" name="TextBox 53">
            <a:extLst>
              <a:ext uri="{FF2B5EF4-FFF2-40B4-BE49-F238E27FC236}">
                <a16:creationId xmlns:a16="http://schemas.microsoft.com/office/drawing/2014/main" id="{E08207FE-F05E-4173-AB1F-2389B1F268B9}"/>
              </a:ext>
            </a:extLst>
          </p:cNvPr>
          <p:cNvSpPr txBox="1"/>
          <p:nvPr/>
        </p:nvSpPr>
        <p:spPr>
          <a:xfrm>
            <a:off x="11065554" y="4957236"/>
            <a:ext cx="624659" cy="276999"/>
          </a:xfrm>
          <a:prstGeom prst="rect">
            <a:avLst/>
          </a:prstGeom>
          <a:noFill/>
        </p:spPr>
        <p:txBody>
          <a:bodyPr wrap="none" rtlCol="0">
            <a:spAutoFit/>
          </a:bodyPr>
          <a:lstStyle/>
          <a:p>
            <a:pPr algn="ctr"/>
            <a:r>
              <a:rPr lang="en-US" sz="1200" b="1" dirty="0"/>
              <a:t>WAN 2</a:t>
            </a:r>
            <a:endParaRPr lang="en-AU" sz="1200" b="1" dirty="0"/>
          </a:p>
        </p:txBody>
      </p:sp>
      <p:sp>
        <p:nvSpPr>
          <p:cNvPr id="55" name="TextBox 54">
            <a:extLst>
              <a:ext uri="{FF2B5EF4-FFF2-40B4-BE49-F238E27FC236}">
                <a16:creationId xmlns:a16="http://schemas.microsoft.com/office/drawing/2014/main" id="{4F0393B7-DA50-48D6-A83F-F9C9991D0E1F}"/>
              </a:ext>
            </a:extLst>
          </p:cNvPr>
          <p:cNvSpPr txBox="1"/>
          <p:nvPr/>
        </p:nvSpPr>
        <p:spPr>
          <a:xfrm>
            <a:off x="3805866" y="5645911"/>
            <a:ext cx="827662" cy="276999"/>
          </a:xfrm>
          <a:prstGeom prst="rect">
            <a:avLst/>
          </a:prstGeom>
          <a:noFill/>
        </p:spPr>
        <p:txBody>
          <a:bodyPr wrap="none" rtlCol="0">
            <a:spAutoFit/>
          </a:bodyPr>
          <a:lstStyle/>
          <a:p>
            <a:pPr algn="ctr"/>
            <a:r>
              <a:rPr lang="en-US" sz="1200" b="1" dirty="0"/>
              <a:t>Endpoints</a:t>
            </a:r>
            <a:endParaRPr lang="en-AU" sz="1200" b="1" dirty="0"/>
          </a:p>
        </p:txBody>
      </p:sp>
      <p:sp>
        <p:nvSpPr>
          <p:cNvPr id="25" name="Left Brace 24">
            <a:extLst>
              <a:ext uri="{FF2B5EF4-FFF2-40B4-BE49-F238E27FC236}">
                <a16:creationId xmlns:a16="http://schemas.microsoft.com/office/drawing/2014/main" id="{BD7F8206-E790-4CC3-B8F0-1A167D85B88B}"/>
              </a:ext>
            </a:extLst>
          </p:cNvPr>
          <p:cNvSpPr/>
          <p:nvPr/>
        </p:nvSpPr>
        <p:spPr>
          <a:xfrm>
            <a:off x="10072966" y="2233956"/>
            <a:ext cx="45719" cy="368092"/>
          </a:xfrm>
          <a:prstGeom prst="leftBrace">
            <a:avLst/>
          </a:pr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AU"/>
          </a:p>
        </p:txBody>
      </p:sp>
      <p:sp>
        <p:nvSpPr>
          <p:cNvPr id="28" name="Left Brace 27">
            <a:extLst>
              <a:ext uri="{FF2B5EF4-FFF2-40B4-BE49-F238E27FC236}">
                <a16:creationId xmlns:a16="http://schemas.microsoft.com/office/drawing/2014/main" id="{B63AF590-A01C-4389-B6D7-DE9F8317455F}"/>
              </a:ext>
            </a:extLst>
          </p:cNvPr>
          <p:cNvSpPr/>
          <p:nvPr/>
        </p:nvSpPr>
        <p:spPr>
          <a:xfrm rot="5400000">
            <a:off x="6036623" y="4549239"/>
            <a:ext cx="118754" cy="1781298"/>
          </a:xfrm>
          <a:prstGeom prst="leftBrace">
            <a:avLst/>
          </a:pr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AU"/>
          </a:p>
        </p:txBody>
      </p:sp>
      <p:sp>
        <p:nvSpPr>
          <p:cNvPr id="30" name="TextBox 29">
            <a:extLst>
              <a:ext uri="{FF2B5EF4-FFF2-40B4-BE49-F238E27FC236}">
                <a16:creationId xmlns:a16="http://schemas.microsoft.com/office/drawing/2014/main" id="{2749224B-10E0-4C60-BF92-4923E35968B7}"/>
              </a:ext>
            </a:extLst>
          </p:cNvPr>
          <p:cNvSpPr txBox="1"/>
          <p:nvPr/>
        </p:nvSpPr>
        <p:spPr>
          <a:xfrm>
            <a:off x="5850580" y="861356"/>
            <a:ext cx="490840" cy="276999"/>
          </a:xfrm>
          <a:prstGeom prst="rect">
            <a:avLst/>
          </a:prstGeom>
          <a:noFill/>
        </p:spPr>
        <p:txBody>
          <a:bodyPr wrap="none" rtlCol="0">
            <a:spAutoFit/>
          </a:bodyPr>
          <a:lstStyle/>
          <a:p>
            <a:pPr algn="ctr"/>
            <a:r>
              <a:rPr lang="en-US" sz="1200" b="1" dirty="0"/>
              <a:t>DMZ</a:t>
            </a:r>
            <a:endParaRPr lang="en-AU" sz="1200" b="1" dirty="0"/>
          </a:p>
        </p:txBody>
      </p:sp>
    </p:spTree>
    <p:extLst>
      <p:ext uri="{BB962C8B-B14F-4D97-AF65-F5344CB8AC3E}">
        <p14:creationId xmlns:p14="http://schemas.microsoft.com/office/powerpoint/2010/main" val="3530770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0E5C8D3-3296-4C69-B424-FFC716B56C57}"/>
              </a:ext>
            </a:extLst>
          </p:cNvPr>
          <p:cNvPicPr>
            <a:picLocks noChangeAspect="1"/>
          </p:cNvPicPr>
          <p:nvPr/>
        </p:nvPicPr>
        <p:blipFill>
          <a:blip r:embed="rId3"/>
          <a:stretch>
            <a:fillRect/>
          </a:stretch>
        </p:blipFill>
        <p:spPr>
          <a:xfrm>
            <a:off x="641267" y="1157332"/>
            <a:ext cx="10900228" cy="5486400"/>
          </a:xfrm>
          <a:prstGeom prst="rect">
            <a:avLst/>
          </a:prstGeom>
        </p:spPr>
      </p:pic>
      <p:sp>
        <p:nvSpPr>
          <p:cNvPr id="6" name="Title 1"/>
          <p:cNvSpPr>
            <a:spLocks noGrp="1"/>
          </p:cNvSpPr>
          <p:nvPr>
            <p:ph type="title"/>
          </p:nvPr>
        </p:nvSpPr>
        <p:spPr>
          <a:xfrm>
            <a:off x="0" y="0"/>
            <a:ext cx="10515600" cy="1325563"/>
          </a:xfrm>
        </p:spPr>
        <p:txBody>
          <a:bodyPr/>
          <a:lstStyle/>
          <a:p>
            <a:pPr marL="225425"/>
            <a:r>
              <a:rPr lang="en-AU" dirty="0"/>
              <a:t>Common Architecture: Botnet</a:t>
            </a:r>
            <a:endParaRPr lang="en-US" dirty="0"/>
          </a:p>
        </p:txBody>
      </p:sp>
      <p:cxnSp>
        <p:nvCxnSpPr>
          <p:cNvPr id="29" name="Straight Arrow Connector 28">
            <a:extLst>
              <a:ext uri="{FF2B5EF4-FFF2-40B4-BE49-F238E27FC236}">
                <a16:creationId xmlns:a16="http://schemas.microsoft.com/office/drawing/2014/main" id="{0F90F363-1910-4B3C-8EB2-F71B2E3AE267}"/>
              </a:ext>
            </a:extLst>
          </p:cNvPr>
          <p:cNvCxnSpPr>
            <a:cxnSpLocks/>
          </p:cNvCxnSpPr>
          <p:nvPr/>
        </p:nvCxnSpPr>
        <p:spPr>
          <a:xfrm>
            <a:off x="3348842" y="2394275"/>
            <a:ext cx="2468085" cy="1"/>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36" name="Straight Arrow Connector 35">
            <a:extLst>
              <a:ext uri="{FF2B5EF4-FFF2-40B4-BE49-F238E27FC236}">
                <a16:creationId xmlns:a16="http://schemas.microsoft.com/office/drawing/2014/main" id="{B72FB0F7-627A-49F1-8858-4372CC06C627}"/>
              </a:ext>
            </a:extLst>
          </p:cNvPr>
          <p:cNvCxnSpPr>
            <a:cxnSpLocks/>
          </p:cNvCxnSpPr>
          <p:nvPr/>
        </p:nvCxnSpPr>
        <p:spPr>
          <a:xfrm>
            <a:off x="6329548" y="2399828"/>
            <a:ext cx="3146960" cy="0"/>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F0CA0F99-CEA3-4230-8019-52D2D8489AC2}"/>
              </a:ext>
            </a:extLst>
          </p:cNvPr>
          <p:cNvCxnSpPr>
            <a:cxnSpLocks/>
          </p:cNvCxnSpPr>
          <p:nvPr/>
        </p:nvCxnSpPr>
        <p:spPr>
          <a:xfrm>
            <a:off x="6096000" y="2867002"/>
            <a:ext cx="0" cy="1556102"/>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sp>
        <p:nvSpPr>
          <p:cNvPr id="17" name="TextBox 16">
            <a:extLst>
              <a:ext uri="{FF2B5EF4-FFF2-40B4-BE49-F238E27FC236}">
                <a16:creationId xmlns:a16="http://schemas.microsoft.com/office/drawing/2014/main" id="{8F75A334-BEA5-4E61-A413-2359892A3A4A}"/>
              </a:ext>
            </a:extLst>
          </p:cNvPr>
          <p:cNvSpPr txBox="1"/>
          <p:nvPr/>
        </p:nvSpPr>
        <p:spPr>
          <a:xfrm>
            <a:off x="6234548" y="4551261"/>
            <a:ext cx="1041054" cy="276999"/>
          </a:xfrm>
          <a:prstGeom prst="rect">
            <a:avLst/>
          </a:prstGeom>
          <a:noFill/>
        </p:spPr>
        <p:txBody>
          <a:bodyPr wrap="square" rtlCol="0">
            <a:spAutoFit/>
          </a:bodyPr>
          <a:lstStyle/>
          <a:p>
            <a:pPr algn="ctr"/>
            <a:r>
              <a:rPr lang="en-US" sz="1200" b="1" dirty="0"/>
              <a:t>C&amp;C Server</a:t>
            </a:r>
            <a:endParaRPr lang="en-AU" sz="1200" b="1" dirty="0"/>
          </a:p>
        </p:txBody>
      </p:sp>
      <p:sp>
        <p:nvSpPr>
          <p:cNvPr id="18" name="TextBox 17">
            <a:extLst>
              <a:ext uri="{FF2B5EF4-FFF2-40B4-BE49-F238E27FC236}">
                <a16:creationId xmlns:a16="http://schemas.microsoft.com/office/drawing/2014/main" id="{59F145E0-247E-4647-84C9-761AD8CED48E}"/>
              </a:ext>
            </a:extLst>
          </p:cNvPr>
          <p:cNvSpPr txBox="1"/>
          <p:nvPr/>
        </p:nvSpPr>
        <p:spPr>
          <a:xfrm>
            <a:off x="7668829" y="5643886"/>
            <a:ext cx="468398" cy="276999"/>
          </a:xfrm>
          <a:prstGeom prst="rect">
            <a:avLst/>
          </a:prstGeom>
          <a:noFill/>
        </p:spPr>
        <p:txBody>
          <a:bodyPr wrap="none" rtlCol="0">
            <a:spAutoFit/>
          </a:bodyPr>
          <a:lstStyle/>
          <a:p>
            <a:pPr algn="ctr"/>
            <a:r>
              <a:rPr lang="en-US" sz="1200" b="1" dirty="0"/>
              <a:t>Bots</a:t>
            </a:r>
            <a:endParaRPr lang="en-AU" sz="1200" b="1" dirty="0"/>
          </a:p>
        </p:txBody>
      </p:sp>
      <p:cxnSp>
        <p:nvCxnSpPr>
          <p:cNvPr id="34" name="Straight Arrow Connector 33">
            <a:extLst>
              <a:ext uri="{FF2B5EF4-FFF2-40B4-BE49-F238E27FC236}">
                <a16:creationId xmlns:a16="http://schemas.microsoft.com/office/drawing/2014/main" id="{CD9D280B-CFC8-4D7E-91B4-4B61879181CF}"/>
              </a:ext>
            </a:extLst>
          </p:cNvPr>
          <p:cNvCxnSpPr>
            <a:cxnSpLocks/>
          </p:cNvCxnSpPr>
          <p:nvPr/>
        </p:nvCxnSpPr>
        <p:spPr>
          <a:xfrm>
            <a:off x="6329547" y="4856041"/>
            <a:ext cx="3146960" cy="0"/>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C6D2D5AF-9B37-4FCB-B1DF-17DD3AFD8F56}"/>
              </a:ext>
            </a:extLst>
          </p:cNvPr>
          <p:cNvCxnSpPr>
            <a:cxnSpLocks/>
          </p:cNvCxnSpPr>
          <p:nvPr/>
        </p:nvCxnSpPr>
        <p:spPr>
          <a:xfrm>
            <a:off x="2646217" y="4852105"/>
            <a:ext cx="3146960" cy="0"/>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sp>
        <p:nvSpPr>
          <p:cNvPr id="38" name="Left Brace 37">
            <a:extLst>
              <a:ext uri="{FF2B5EF4-FFF2-40B4-BE49-F238E27FC236}">
                <a16:creationId xmlns:a16="http://schemas.microsoft.com/office/drawing/2014/main" id="{AB1D4E2C-CA1E-42F7-B148-D7DB2064DB1C}"/>
              </a:ext>
            </a:extLst>
          </p:cNvPr>
          <p:cNvSpPr/>
          <p:nvPr/>
        </p:nvSpPr>
        <p:spPr>
          <a:xfrm rot="16200000">
            <a:off x="6036623" y="1036547"/>
            <a:ext cx="118754" cy="1781298"/>
          </a:xfrm>
          <a:prstGeom prst="leftBrace">
            <a:avLst/>
          </a:pr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AU"/>
          </a:p>
        </p:txBody>
      </p:sp>
      <p:sp>
        <p:nvSpPr>
          <p:cNvPr id="41" name="Left Brace 40">
            <a:extLst>
              <a:ext uri="{FF2B5EF4-FFF2-40B4-BE49-F238E27FC236}">
                <a16:creationId xmlns:a16="http://schemas.microsoft.com/office/drawing/2014/main" id="{1ECD92D4-CE43-47CE-B8F2-BC5C8C02B1C1}"/>
              </a:ext>
            </a:extLst>
          </p:cNvPr>
          <p:cNvSpPr/>
          <p:nvPr/>
        </p:nvSpPr>
        <p:spPr>
          <a:xfrm rot="5400000">
            <a:off x="2305051" y="4551698"/>
            <a:ext cx="118754" cy="1781298"/>
          </a:xfrm>
          <a:prstGeom prst="leftBrace">
            <a:avLst/>
          </a:pr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AU"/>
          </a:p>
        </p:txBody>
      </p:sp>
      <p:sp>
        <p:nvSpPr>
          <p:cNvPr id="42" name="Left Brace 41">
            <a:extLst>
              <a:ext uri="{FF2B5EF4-FFF2-40B4-BE49-F238E27FC236}">
                <a16:creationId xmlns:a16="http://schemas.microsoft.com/office/drawing/2014/main" id="{54BFDD07-C928-4619-91C0-535324319A9A}"/>
              </a:ext>
            </a:extLst>
          </p:cNvPr>
          <p:cNvSpPr/>
          <p:nvPr/>
        </p:nvSpPr>
        <p:spPr>
          <a:xfrm rot="5400000">
            <a:off x="9670800" y="4555176"/>
            <a:ext cx="118754" cy="1781298"/>
          </a:xfrm>
          <a:prstGeom prst="leftBrace">
            <a:avLst/>
          </a:pr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AU"/>
          </a:p>
        </p:txBody>
      </p:sp>
      <p:sp>
        <p:nvSpPr>
          <p:cNvPr id="43" name="TextBox 42">
            <a:extLst>
              <a:ext uri="{FF2B5EF4-FFF2-40B4-BE49-F238E27FC236}">
                <a16:creationId xmlns:a16="http://schemas.microsoft.com/office/drawing/2014/main" id="{3B83314E-2C9C-4124-9167-7DF412283CE0}"/>
              </a:ext>
            </a:extLst>
          </p:cNvPr>
          <p:cNvSpPr txBox="1"/>
          <p:nvPr/>
        </p:nvSpPr>
        <p:spPr>
          <a:xfrm>
            <a:off x="7570701" y="1427327"/>
            <a:ext cx="468398" cy="276999"/>
          </a:xfrm>
          <a:prstGeom prst="rect">
            <a:avLst/>
          </a:prstGeom>
          <a:noFill/>
        </p:spPr>
        <p:txBody>
          <a:bodyPr wrap="none" rtlCol="0">
            <a:spAutoFit/>
          </a:bodyPr>
          <a:lstStyle/>
          <a:p>
            <a:pPr algn="ctr"/>
            <a:r>
              <a:rPr lang="en-US" sz="1200" b="1" dirty="0"/>
              <a:t>Bots</a:t>
            </a:r>
            <a:endParaRPr lang="en-AU" sz="1200" b="1" dirty="0"/>
          </a:p>
        </p:txBody>
      </p:sp>
      <p:sp>
        <p:nvSpPr>
          <p:cNvPr id="44" name="TextBox 43">
            <a:extLst>
              <a:ext uri="{FF2B5EF4-FFF2-40B4-BE49-F238E27FC236}">
                <a16:creationId xmlns:a16="http://schemas.microsoft.com/office/drawing/2014/main" id="{23BA28F1-CE6D-42C1-96DC-14725731FFCA}"/>
              </a:ext>
            </a:extLst>
          </p:cNvPr>
          <p:cNvSpPr txBox="1"/>
          <p:nvPr/>
        </p:nvSpPr>
        <p:spPr>
          <a:xfrm>
            <a:off x="6305458" y="2443140"/>
            <a:ext cx="899542" cy="276999"/>
          </a:xfrm>
          <a:prstGeom prst="rect">
            <a:avLst/>
          </a:prstGeom>
          <a:noFill/>
        </p:spPr>
        <p:txBody>
          <a:bodyPr wrap="none" rtlCol="0">
            <a:spAutoFit/>
          </a:bodyPr>
          <a:lstStyle/>
          <a:p>
            <a:pPr algn="ctr"/>
            <a:r>
              <a:rPr lang="en-US" sz="1200" b="1" dirty="0"/>
              <a:t>C&amp;C Server</a:t>
            </a:r>
            <a:endParaRPr lang="en-AU" sz="1200" b="1" dirty="0"/>
          </a:p>
        </p:txBody>
      </p:sp>
      <p:cxnSp>
        <p:nvCxnSpPr>
          <p:cNvPr id="47" name="Straight Arrow Connector 46">
            <a:extLst>
              <a:ext uri="{FF2B5EF4-FFF2-40B4-BE49-F238E27FC236}">
                <a16:creationId xmlns:a16="http://schemas.microsoft.com/office/drawing/2014/main" id="{4A001F32-E5D8-4AD3-A6D6-7F86B7C1A798}"/>
              </a:ext>
            </a:extLst>
          </p:cNvPr>
          <p:cNvCxnSpPr>
            <a:cxnSpLocks/>
          </p:cNvCxnSpPr>
          <p:nvPr/>
        </p:nvCxnSpPr>
        <p:spPr>
          <a:xfrm flipV="1">
            <a:off x="2646217" y="2898569"/>
            <a:ext cx="3299360" cy="1828800"/>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49" name="Straight Arrow Connector 48">
            <a:extLst>
              <a:ext uri="{FF2B5EF4-FFF2-40B4-BE49-F238E27FC236}">
                <a16:creationId xmlns:a16="http://schemas.microsoft.com/office/drawing/2014/main" id="{11CC6A88-8866-4ABD-8944-96012CE6AEBA}"/>
              </a:ext>
            </a:extLst>
          </p:cNvPr>
          <p:cNvCxnSpPr>
            <a:cxnSpLocks/>
          </p:cNvCxnSpPr>
          <p:nvPr/>
        </p:nvCxnSpPr>
        <p:spPr>
          <a:xfrm flipH="1" flipV="1">
            <a:off x="6234549" y="2898569"/>
            <a:ext cx="3230084" cy="1810343"/>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sp>
        <p:nvSpPr>
          <p:cNvPr id="55" name="TextBox 54">
            <a:extLst>
              <a:ext uri="{FF2B5EF4-FFF2-40B4-BE49-F238E27FC236}">
                <a16:creationId xmlns:a16="http://schemas.microsoft.com/office/drawing/2014/main" id="{4F0393B7-DA50-48D6-A83F-F9C9991D0E1F}"/>
              </a:ext>
            </a:extLst>
          </p:cNvPr>
          <p:cNvSpPr txBox="1"/>
          <p:nvPr/>
        </p:nvSpPr>
        <p:spPr>
          <a:xfrm>
            <a:off x="3985499" y="5645911"/>
            <a:ext cx="468398" cy="276999"/>
          </a:xfrm>
          <a:prstGeom prst="rect">
            <a:avLst/>
          </a:prstGeom>
          <a:noFill/>
        </p:spPr>
        <p:txBody>
          <a:bodyPr wrap="none" rtlCol="0">
            <a:spAutoFit/>
          </a:bodyPr>
          <a:lstStyle/>
          <a:p>
            <a:pPr algn="ctr"/>
            <a:r>
              <a:rPr lang="en-US" sz="1200" b="1" dirty="0"/>
              <a:t>Bots</a:t>
            </a:r>
            <a:endParaRPr lang="en-AU" sz="1200" b="1" dirty="0"/>
          </a:p>
        </p:txBody>
      </p:sp>
      <p:sp>
        <p:nvSpPr>
          <p:cNvPr id="25" name="Left Brace 24">
            <a:extLst>
              <a:ext uri="{FF2B5EF4-FFF2-40B4-BE49-F238E27FC236}">
                <a16:creationId xmlns:a16="http://schemas.microsoft.com/office/drawing/2014/main" id="{BD7F8206-E790-4CC3-B8F0-1A167D85B88B}"/>
              </a:ext>
            </a:extLst>
          </p:cNvPr>
          <p:cNvSpPr/>
          <p:nvPr/>
        </p:nvSpPr>
        <p:spPr>
          <a:xfrm>
            <a:off x="10072966" y="2233956"/>
            <a:ext cx="45719" cy="368092"/>
          </a:xfrm>
          <a:prstGeom prst="leftBrace">
            <a:avLst/>
          </a:pr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AU"/>
          </a:p>
        </p:txBody>
      </p:sp>
      <p:sp>
        <p:nvSpPr>
          <p:cNvPr id="33" name="Left Brace 32">
            <a:extLst>
              <a:ext uri="{FF2B5EF4-FFF2-40B4-BE49-F238E27FC236}">
                <a16:creationId xmlns:a16="http://schemas.microsoft.com/office/drawing/2014/main" id="{A21F914E-43E6-4F30-9EA1-3DCAA750768E}"/>
              </a:ext>
            </a:extLst>
          </p:cNvPr>
          <p:cNvSpPr/>
          <p:nvPr/>
        </p:nvSpPr>
        <p:spPr>
          <a:xfrm rot="5400000">
            <a:off x="6036623" y="4549239"/>
            <a:ext cx="118754" cy="1781298"/>
          </a:xfrm>
          <a:prstGeom prst="leftBrace">
            <a:avLst/>
          </a:pr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AU"/>
          </a:p>
        </p:txBody>
      </p:sp>
      <p:sp>
        <p:nvSpPr>
          <p:cNvPr id="40" name="TextBox 39">
            <a:extLst>
              <a:ext uri="{FF2B5EF4-FFF2-40B4-BE49-F238E27FC236}">
                <a16:creationId xmlns:a16="http://schemas.microsoft.com/office/drawing/2014/main" id="{8C6DA2BF-E2CA-4466-96A5-97266A608D98}"/>
              </a:ext>
            </a:extLst>
          </p:cNvPr>
          <p:cNvSpPr txBox="1"/>
          <p:nvPr/>
        </p:nvSpPr>
        <p:spPr>
          <a:xfrm>
            <a:off x="9325172" y="2950972"/>
            <a:ext cx="769763" cy="276999"/>
          </a:xfrm>
          <a:prstGeom prst="rect">
            <a:avLst/>
          </a:prstGeom>
          <a:noFill/>
        </p:spPr>
        <p:txBody>
          <a:bodyPr wrap="none" rtlCol="0">
            <a:spAutoFit/>
          </a:bodyPr>
          <a:lstStyle/>
          <a:p>
            <a:pPr algn="ctr"/>
            <a:r>
              <a:rPr lang="en-US" sz="1200" b="1" dirty="0"/>
              <a:t>Cloud DC</a:t>
            </a:r>
            <a:endParaRPr lang="en-AU" sz="1200" b="1" dirty="0"/>
          </a:p>
        </p:txBody>
      </p:sp>
      <p:sp>
        <p:nvSpPr>
          <p:cNvPr id="48" name="TextBox 47">
            <a:extLst>
              <a:ext uri="{FF2B5EF4-FFF2-40B4-BE49-F238E27FC236}">
                <a16:creationId xmlns:a16="http://schemas.microsoft.com/office/drawing/2014/main" id="{36D38621-EA94-4C46-A414-0028A8F9006E}"/>
              </a:ext>
            </a:extLst>
          </p:cNvPr>
          <p:cNvSpPr txBox="1"/>
          <p:nvPr/>
        </p:nvSpPr>
        <p:spPr>
          <a:xfrm>
            <a:off x="390591" y="4957237"/>
            <a:ext cx="585801" cy="276999"/>
          </a:xfrm>
          <a:prstGeom prst="rect">
            <a:avLst/>
          </a:prstGeom>
          <a:noFill/>
        </p:spPr>
        <p:txBody>
          <a:bodyPr wrap="none" rtlCol="0">
            <a:spAutoFit/>
          </a:bodyPr>
          <a:lstStyle/>
          <a:p>
            <a:pPr algn="ctr"/>
            <a:r>
              <a:rPr lang="en-US" sz="1200" b="1" dirty="0"/>
              <a:t>ORG 2</a:t>
            </a:r>
            <a:endParaRPr lang="en-AU" sz="1200" b="1" dirty="0"/>
          </a:p>
        </p:txBody>
      </p:sp>
      <p:sp>
        <p:nvSpPr>
          <p:cNvPr id="50" name="TextBox 49">
            <a:extLst>
              <a:ext uri="{FF2B5EF4-FFF2-40B4-BE49-F238E27FC236}">
                <a16:creationId xmlns:a16="http://schemas.microsoft.com/office/drawing/2014/main" id="{A096AB4E-7857-49EE-812C-557A09D13CE3}"/>
              </a:ext>
            </a:extLst>
          </p:cNvPr>
          <p:cNvSpPr txBox="1"/>
          <p:nvPr/>
        </p:nvSpPr>
        <p:spPr>
          <a:xfrm>
            <a:off x="11084983" y="4957236"/>
            <a:ext cx="585801" cy="276999"/>
          </a:xfrm>
          <a:prstGeom prst="rect">
            <a:avLst/>
          </a:prstGeom>
          <a:noFill/>
        </p:spPr>
        <p:txBody>
          <a:bodyPr wrap="none" rtlCol="0">
            <a:spAutoFit/>
          </a:bodyPr>
          <a:lstStyle/>
          <a:p>
            <a:pPr algn="ctr"/>
            <a:r>
              <a:rPr lang="en-US" sz="1200" b="1" dirty="0"/>
              <a:t>ORG 4</a:t>
            </a:r>
            <a:endParaRPr lang="en-AU" sz="1200" b="1" dirty="0"/>
          </a:p>
        </p:txBody>
      </p:sp>
      <p:sp>
        <p:nvSpPr>
          <p:cNvPr id="51" name="TextBox 50">
            <a:extLst>
              <a:ext uri="{FF2B5EF4-FFF2-40B4-BE49-F238E27FC236}">
                <a16:creationId xmlns:a16="http://schemas.microsoft.com/office/drawing/2014/main" id="{FA193B4E-E2E7-4563-AAA3-9CE5BB113EC8}"/>
              </a:ext>
            </a:extLst>
          </p:cNvPr>
          <p:cNvSpPr txBox="1"/>
          <p:nvPr/>
        </p:nvSpPr>
        <p:spPr>
          <a:xfrm>
            <a:off x="5801596" y="6394514"/>
            <a:ext cx="585801" cy="276999"/>
          </a:xfrm>
          <a:prstGeom prst="rect">
            <a:avLst/>
          </a:prstGeom>
          <a:noFill/>
        </p:spPr>
        <p:txBody>
          <a:bodyPr wrap="none" rtlCol="0">
            <a:spAutoFit/>
          </a:bodyPr>
          <a:lstStyle/>
          <a:p>
            <a:pPr algn="ctr"/>
            <a:r>
              <a:rPr lang="en-US" sz="1200" b="1" dirty="0"/>
              <a:t>ORG 3</a:t>
            </a:r>
            <a:endParaRPr lang="en-AU" sz="1200" b="1" dirty="0"/>
          </a:p>
        </p:txBody>
      </p:sp>
      <p:sp>
        <p:nvSpPr>
          <p:cNvPr id="52" name="TextBox 51">
            <a:extLst>
              <a:ext uri="{FF2B5EF4-FFF2-40B4-BE49-F238E27FC236}">
                <a16:creationId xmlns:a16="http://schemas.microsoft.com/office/drawing/2014/main" id="{646242E6-E3F5-410E-8586-2B09E1BE0956}"/>
              </a:ext>
            </a:extLst>
          </p:cNvPr>
          <p:cNvSpPr txBox="1"/>
          <p:nvPr/>
        </p:nvSpPr>
        <p:spPr>
          <a:xfrm>
            <a:off x="5803100" y="861356"/>
            <a:ext cx="585801" cy="276999"/>
          </a:xfrm>
          <a:prstGeom prst="rect">
            <a:avLst/>
          </a:prstGeom>
          <a:noFill/>
        </p:spPr>
        <p:txBody>
          <a:bodyPr wrap="none" rtlCol="0">
            <a:spAutoFit/>
          </a:bodyPr>
          <a:lstStyle/>
          <a:p>
            <a:pPr algn="ctr"/>
            <a:r>
              <a:rPr lang="en-US" sz="1200" b="1" dirty="0"/>
              <a:t>ORG 1</a:t>
            </a:r>
            <a:endParaRPr lang="en-AU" sz="1200" b="1" dirty="0"/>
          </a:p>
        </p:txBody>
      </p:sp>
    </p:spTree>
    <p:extLst>
      <p:ext uri="{BB962C8B-B14F-4D97-AF65-F5344CB8AC3E}">
        <p14:creationId xmlns:p14="http://schemas.microsoft.com/office/powerpoint/2010/main" val="53963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1CCD06-9E75-4585-924E-9302F7AB9D9B}"/>
              </a:ext>
            </a:extLst>
          </p:cNvPr>
          <p:cNvPicPr>
            <a:picLocks noChangeAspect="1"/>
          </p:cNvPicPr>
          <p:nvPr/>
        </p:nvPicPr>
        <p:blipFill>
          <a:blip r:embed="rId3"/>
          <a:stretch>
            <a:fillRect/>
          </a:stretch>
        </p:blipFill>
        <p:spPr>
          <a:xfrm>
            <a:off x="644672" y="942544"/>
            <a:ext cx="10899648" cy="5486107"/>
          </a:xfrm>
          <a:prstGeom prst="rect">
            <a:avLst/>
          </a:prstGeom>
        </p:spPr>
      </p:pic>
      <p:pic>
        <p:nvPicPr>
          <p:cNvPr id="4" name="Picture 3">
            <a:extLst>
              <a:ext uri="{FF2B5EF4-FFF2-40B4-BE49-F238E27FC236}">
                <a16:creationId xmlns:a16="http://schemas.microsoft.com/office/drawing/2014/main" id="{7BEB358B-2119-4B8F-9212-51091DFD02F1}"/>
              </a:ext>
            </a:extLst>
          </p:cNvPr>
          <p:cNvPicPr>
            <a:picLocks noChangeAspect="1"/>
          </p:cNvPicPr>
          <p:nvPr/>
        </p:nvPicPr>
        <p:blipFill rotWithShape="1">
          <a:blip r:embed="rId4"/>
          <a:srcRect r="13095"/>
          <a:stretch/>
        </p:blipFill>
        <p:spPr>
          <a:xfrm>
            <a:off x="645886" y="1157343"/>
            <a:ext cx="9472799" cy="5486400"/>
          </a:xfrm>
          <a:prstGeom prst="rect">
            <a:avLst/>
          </a:prstGeom>
        </p:spPr>
      </p:pic>
      <p:sp>
        <p:nvSpPr>
          <p:cNvPr id="6" name="Title 1"/>
          <p:cNvSpPr>
            <a:spLocks noGrp="1"/>
          </p:cNvSpPr>
          <p:nvPr>
            <p:ph type="title"/>
          </p:nvPr>
        </p:nvSpPr>
        <p:spPr>
          <a:xfrm>
            <a:off x="0" y="0"/>
            <a:ext cx="10515600" cy="1325563"/>
          </a:xfrm>
        </p:spPr>
        <p:txBody>
          <a:bodyPr/>
          <a:lstStyle/>
          <a:p>
            <a:pPr marL="225425"/>
            <a:r>
              <a:rPr lang="en-AU" dirty="0"/>
              <a:t>Active Directory Botnet Architecture</a:t>
            </a:r>
            <a:endParaRPr lang="en-US" dirty="0"/>
          </a:p>
        </p:txBody>
      </p:sp>
      <p:cxnSp>
        <p:nvCxnSpPr>
          <p:cNvPr id="36" name="Straight Arrow Connector 35">
            <a:extLst>
              <a:ext uri="{FF2B5EF4-FFF2-40B4-BE49-F238E27FC236}">
                <a16:creationId xmlns:a16="http://schemas.microsoft.com/office/drawing/2014/main" id="{B72FB0F7-627A-49F1-8858-4372CC06C627}"/>
              </a:ext>
            </a:extLst>
          </p:cNvPr>
          <p:cNvCxnSpPr>
            <a:cxnSpLocks/>
          </p:cNvCxnSpPr>
          <p:nvPr/>
        </p:nvCxnSpPr>
        <p:spPr>
          <a:xfrm>
            <a:off x="6329548" y="2399828"/>
            <a:ext cx="3146960" cy="0"/>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F0CA0F99-CEA3-4230-8019-52D2D8489AC2}"/>
              </a:ext>
            </a:extLst>
          </p:cNvPr>
          <p:cNvCxnSpPr>
            <a:cxnSpLocks/>
          </p:cNvCxnSpPr>
          <p:nvPr/>
        </p:nvCxnSpPr>
        <p:spPr>
          <a:xfrm>
            <a:off x="6096000" y="2867002"/>
            <a:ext cx="0" cy="1556102"/>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sp>
        <p:nvSpPr>
          <p:cNvPr id="17" name="TextBox 16">
            <a:extLst>
              <a:ext uri="{FF2B5EF4-FFF2-40B4-BE49-F238E27FC236}">
                <a16:creationId xmlns:a16="http://schemas.microsoft.com/office/drawing/2014/main" id="{8F75A334-BEA5-4E61-A413-2359892A3A4A}"/>
              </a:ext>
            </a:extLst>
          </p:cNvPr>
          <p:cNvSpPr txBox="1"/>
          <p:nvPr/>
        </p:nvSpPr>
        <p:spPr>
          <a:xfrm>
            <a:off x="6131625" y="4357073"/>
            <a:ext cx="1041054" cy="461665"/>
          </a:xfrm>
          <a:prstGeom prst="rect">
            <a:avLst/>
          </a:prstGeom>
          <a:noFill/>
        </p:spPr>
        <p:txBody>
          <a:bodyPr wrap="square" rtlCol="0">
            <a:spAutoFit/>
          </a:bodyPr>
          <a:lstStyle/>
          <a:p>
            <a:pPr algn="ctr"/>
            <a:r>
              <a:rPr lang="en-US" sz="1200" b="1" dirty="0"/>
              <a:t>Domain</a:t>
            </a:r>
          </a:p>
          <a:p>
            <a:pPr algn="ctr"/>
            <a:r>
              <a:rPr lang="en-US" sz="1200" b="1" dirty="0"/>
              <a:t>Controller</a:t>
            </a:r>
            <a:endParaRPr lang="en-AU" sz="1200" b="1" dirty="0"/>
          </a:p>
        </p:txBody>
      </p:sp>
      <p:sp>
        <p:nvSpPr>
          <p:cNvPr id="18" name="TextBox 17">
            <a:extLst>
              <a:ext uri="{FF2B5EF4-FFF2-40B4-BE49-F238E27FC236}">
                <a16:creationId xmlns:a16="http://schemas.microsoft.com/office/drawing/2014/main" id="{59F145E0-247E-4647-84C9-761AD8CED48E}"/>
              </a:ext>
            </a:extLst>
          </p:cNvPr>
          <p:cNvSpPr txBox="1"/>
          <p:nvPr/>
        </p:nvSpPr>
        <p:spPr>
          <a:xfrm>
            <a:off x="7577618" y="5643886"/>
            <a:ext cx="650819" cy="276999"/>
          </a:xfrm>
          <a:prstGeom prst="rect">
            <a:avLst/>
          </a:prstGeom>
          <a:noFill/>
        </p:spPr>
        <p:txBody>
          <a:bodyPr wrap="none" rtlCol="0">
            <a:spAutoFit/>
          </a:bodyPr>
          <a:lstStyle/>
          <a:p>
            <a:pPr algn="ctr"/>
            <a:r>
              <a:rPr lang="en-US" sz="1200" b="1" dirty="0"/>
              <a:t>Servers</a:t>
            </a:r>
            <a:endParaRPr lang="en-AU" sz="1200" b="1" dirty="0"/>
          </a:p>
        </p:txBody>
      </p:sp>
      <p:cxnSp>
        <p:nvCxnSpPr>
          <p:cNvPr id="34" name="Straight Arrow Connector 33">
            <a:extLst>
              <a:ext uri="{FF2B5EF4-FFF2-40B4-BE49-F238E27FC236}">
                <a16:creationId xmlns:a16="http://schemas.microsoft.com/office/drawing/2014/main" id="{CD9D280B-CFC8-4D7E-91B4-4B61879181CF}"/>
              </a:ext>
            </a:extLst>
          </p:cNvPr>
          <p:cNvCxnSpPr>
            <a:cxnSpLocks/>
          </p:cNvCxnSpPr>
          <p:nvPr/>
        </p:nvCxnSpPr>
        <p:spPr>
          <a:xfrm>
            <a:off x="6329547" y="4856041"/>
            <a:ext cx="3146960" cy="0"/>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C6D2D5AF-9B37-4FCB-B1DF-17DD3AFD8F56}"/>
              </a:ext>
            </a:extLst>
          </p:cNvPr>
          <p:cNvCxnSpPr>
            <a:cxnSpLocks/>
          </p:cNvCxnSpPr>
          <p:nvPr/>
        </p:nvCxnSpPr>
        <p:spPr>
          <a:xfrm>
            <a:off x="2646217" y="4852105"/>
            <a:ext cx="3146960" cy="0"/>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sp>
        <p:nvSpPr>
          <p:cNvPr id="38" name="Left Brace 37">
            <a:extLst>
              <a:ext uri="{FF2B5EF4-FFF2-40B4-BE49-F238E27FC236}">
                <a16:creationId xmlns:a16="http://schemas.microsoft.com/office/drawing/2014/main" id="{AB1D4E2C-CA1E-42F7-B148-D7DB2064DB1C}"/>
              </a:ext>
            </a:extLst>
          </p:cNvPr>
          <p:cNvSpPr/>
          <p:nvPr/>
        </p:nvSpPr>
        <p:spPr>
          <a:xfrm rot="16200000">
            <a:off x="6036623" y="1036547"/>
            <a:ext cx="118754" cy="1781298"/>
          </a:xfrm>
          <a:prstGeom prst="leftBrace">
            <a:avLst/>
          </a:pr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AU"/>
          </a:p>
        </p:txBody>
      </p:sp>
      <p:sp>
        <p:nvSpPr>
          <p:cNvPr id="41" name="Left Brace 40">
            <a:extLst>
              <a:ext uri="{FF2B5EF4-FFF2-40B4-BE49-F238E27FC236}">
                <a16:creationId xmlns:a16="http://schemas.microsoft.com/office/drawing/2014/main" id="{1ECD92D4-CE43-47CE-B8F2-BC5C8C02B1C1}"/>
              </a:ext>
            </a:extLst>
          </p:cNvPr>
          <p:cNvSpPr/>
          <p:nvPr/>
        </p:nvSpPr>
        <p:spPr>
          <a:xfrm rot="5400000">
            <a:off x="2305051" y="4551698"/>
            <a:ext cx="118754" cy="1781298"/>
          </a:xfrm>
          <a:prstGeom prst="leftBrace">
            <a:avLst/>
          </a:pr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AU"/>
          </a:p>
        </p:txBody>
      </p:sp>
      <p:sp>
        <p:nvSpPr>
          <p:cNvPr id="42" name="Left Brace 41">
            <a:extLst>
              <a:ext uri="{FF2B5EF4-FFF2-40B4-BE49-F238E27FC236}">
                <a16:creationId xmlns:a16="http://schemas.microsoft.com/office/drawing/2014/main" id="{54BFDD07-C928-4619-91C0-535324319A9A}"/>
              </a:ext>
            </a:extLst>
          </p:cNvPr>
          <p:cNvSpPr/>
          <p:nvPr/>
        </p:nvSpPr>
        <p:spPr>
          <a:xfrm rot="5400000">
            <a:off x="9670800" y="4555176"/>
            <a:ext cx="118754" cy="1781298"/>
          </a:xfrm>
          <a:prstGeom prst="leftBrace">
            <a:avLst/>
          </a:pr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AU"/>
          </a:p>
        </p:txBody>
      </p:sp>
      <p:sp>
        <p:nvSpPr>
          <p:cNvPr id="43" name="TextBox 42">
            <a:extLst>
              <a:ext uri="{FF2B5EF4-FFF2-40B4-BE49-F238E27FC236}">
                <a16:creationId xmlns:a16="http://schemas.microsoft.com/office/drawing/2014/main" id="{3B83314E-2C9C-4124-9167-7DF412283CE0}"/>
              </a:ext>
            </a:extLst>
          </p:cNvPr>
          <p:cNvSpPr txBox="1"/>
          <p:nvPr/>
        </p:nvSpPr>
        <p:spPr>
          <a:xfrm>
            <a:off x="7479490" y="1427327"/>
            <a:ext cx="650819" cy="276999"/>
          </a:xfrm>
          <a:prstGeom prst="rect">
            <a:avLst/>
          </a:prstGeom>
          <a:noFill/>
        </p:spPr>
        <p:txBody>
          <a:bodyPr wrap="none" rtlCol="0">
            <a:spAutoFit/>
          </a:bodyPr>
          <a:lstStyle/>
          <a:p>
            <a:pPr algn="ctr"/>
            <a:r>
              <a:rPr lang="en-US" sz="1200" b="1" dirty="0"/>
              <a:t>Servers</a:t>
            </a:r>
            <a:endParaRPr lang="en-AU" sz="1200" b="1" dirty="0"/>
          </a:p>
        </p:txBody>
      </p:sp>
      <p:sp>
        <p:nvSpPr>
          <p:cNvPr id="44" name="TextBox 43">
            <a:extLst>
              <a:ext uri="{FF2B5EF4-FFF2-40B4-BE49-F238E27FC236}">
                <a16:creationId xmlns:a16="http://schemas.microsoft.com/office/drawing/2014/main" id="{23BA28F1-CE6D-42C1-96DC-14725731FFCA}"/>
              </a:ext>
            </a:extLst>
          </p:cNvPr>
          <p:cNvSpPr txBox="1"/>
          <p:nvPr/>
        </p:nvSpPr>
        <p:spPr>
          <a:xfrm>
            <a:off x="5850580" y="861356"/>
            <a:ext cx="490840" cy="276999"/>
          </a:xfrm>
          <a:prstGeom prst="rect">
            <a:avLst/>
          </a:prstGeom>
          <a:noFill/>
        </p:spPr>
        <p:txBody>
          <a:bodyPr wrap="none" rtlCol="0">
            <a:spAutoFit/>
          </a:bodyPr>
          <a:lstStyle/>
          <a:p>
            <a:pPr algn="ctr"/>
            <a:r>
              <a:rPr lang="en-US" sz="1200" b="1" dirty="0"/>
              <a:t>DMZ</a:t>
            </a:r>
            <a:endParaRPr lang="en-AU" sz="1200" b="1" dirty="0"/>
          </a:p>
        </p:txBody>
      </p:sp>
      <p:sp>
        <p:nvSpPr>
          <p:cNvPr id="45" name="TextBox 44">
            <a:extLst>
              <a:ext uri="{FF2B5EF4-FFF2-40B4-BE49-F238E27FC236}">
                <a16:creationId xmlns:a16="http://schemas.microsoft.com/office/drawing/2014/main" id="{DB43814B-BEBB-4537-866D-F699CD19A261}"/>
              </a:ext>
            </a:extLst>
          </p:cNvPr>
          <p:cNvSpPr txBox="1"/>
          <p:nvPr/>
        </p:nvSpPr>
        <p:spPr>
          <a:xfrm>
            <a:off x="9325171" y="2950972"/>
            <a:ext cx="769763" cy="276999"/>
          </a:xfrm>
          <a:prstGeom prst="rect">
            <a:avLst/>
          </a:prstGeom>
          <a:noFill/>
        </p:spPr>
        <p:txBody>
          <a:bodyPr wrap="none" rtlCol="0">
            <a:spAutoFit/>
          </a:bodyPr>
          <a:lstStyle/>
          <a:p>
            <a:pPr algn="ctr"/>
            <a:r>
              <a:rPr lang="en-US" sz="1200" b="1" dirty="0"/>
              <a:t>Cloud DC</a:t>
            </a:r>
            <a:endParaRPr lang="en-AU" sz="1200" b="1" dirty="0"/>
          </a:p>
        </p:txBody>
      </p:sp>
      <p:sp>
        <p:nvSpPr>
          <p:cNvPr id="46" name="TextBox 45">
            <a:extLst>
              <a:ext uri="{FF2B5EF4-FFF2-40B4-BE49-F238E27FC236}">
                <a16:creationId xmlns:a16="http://schemas.microsoft.com/office/drawing/2014/main" id="{25C04C7B-845D-4FC3-ACE1-03AC1D82873D}"/>
              </a:ext>
            </a:extLst>
          </p:cNvPr>
          <p:cNvSpPr txBox="1"/>
          <p:nvPr/>
        </p:nvSpPr>
        <p:spPr>
          <a:xfrm>
            <a:off x="5399530" y="6394514"/>
            <a:ext cx="1389932" cy="276999"/>
          </a:xfrm>
          <a:prstGeom prst="rect">
            <a:avLst/>
          </a:prstGeom>
          <a:noFill/>
        </p:spPr>
        <p:txBody>
          <a:bodyPr wrap="none" rtlCol="0">
            <a:spAutoFit/>
          </a:bodyPr>
          <a:lstStyle/>
          <a:p>
            <a:pPr algn="ctr"/>
            <a:r>
              <a:rPr lang="en-US" sz="1200" b="1" dirty="0"/>
              <a:t>Management Zone</a:t>
            </a:r>
            <a:endParaRPr lang="en-AU" sz="1200" b="1" dirty="0"/>
          </a:p>
        </p:txBody>
      </p:sp>
      <p:cxnSp>
        <p:nvCxnSpPr>
          <p:cNvPr id="47" name="Straight Arrow Connector 46">
            <a:extLst>
              <a:ext uri="{FF2B5EF4-FFF2-40B4-BE49-F238E27FC236}">
                <a16:creationId xmlns:a16="http://schemas.microsoft.com/office/drawing/2014/main" id="{4A001F32-E5D8-4AD3-A6D6-7F86B7C1A798}"/>
              </a:ext>
            </a:extLst>
          </p:cNvPr>
          <p:cNvCxnSpPr>
            <a:cxnSpLocks/>
          </p:cNvCxnSpPr>
          <p:nvPr/>
        </p:nvCxnSpPr>
        <p:spPr>
          <a:xfrm flipV="1">
            <a:off x="2646217" y="2898569"/>
            <a:ext cx="3299360" cy="1828800"/>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49" name="Straight Arrow Connector 48">
            <a:extLst>
              <a:ext uri="{FF2B5EF4-FFF2-40B4-BE49-F238E27FC236}">
                <a16:creationId xmlns:a16="http://schemas.microsoft.com/office/drawing/2014/main" id="{11CC6A88-8866-4ABD-8944-96012CE6AEBA}"/>
              </a:ext>
            </a:extLst>
          </p:cNvPr>
          <p:cNvCxnSpPr>
            <a:cxnSpLocks/>
          </p:cNvCxnSpPr>
          <p:nvPr/>
        </p:nvCxnSpPr>
        <p:spPr>
          <a:xfrm flipH="1" flipV="1">
            <a:off x="6234549" y="2898569"/>
            <a:ext cx="3230084" cy="1810343"/>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sp>
        <p:nvSpPr>
          <p:cNvPr id="53" name="TextBox 52">
            <a:extLst>
              <a:ext uri="{FF2B5EF4-FFF2-40B4-BE49-F238E27FC236}">
                <a16:creationId xmlns:a16="http://schemas.microsoft.com/office/drawing/2014/main" id="{A53600C1-A6D1-4DFC-91A1-A8783AB92121}"/>
              </a:ext>
            </a:extLst>
          </p:cNvPr>
          <p:cNvSpPr txBox="1"/>
          <p:nvPr/>
        </p:nvSpPr>
        <p:spPr>
          <a:xfrm>
            <a:off x="371162" y="4957237"/>
            <a:ext cx="624659" cy="276999"/>
          </a:xfrm>
          <a:prstGeom prst="rect">
            <a:avLst/>
          </a:prstGeom>
          <a:noFill/>
        </p:spPr>
        <p:txBody>
          <a:bodyPr wrap="none" rtlCol="0">
            <a:spAutoFit/>
          </a:bodyPr>
          <a:lstStyle/>
          <a:p>
            <a:pPr algn="ctr"/>
            <a:r>
              <a:rPr lang="en-US" sz="1200" b="1" dirty="0"/>
              <a:t>WAN 1</a:t>
            </a:r>
            <a:endParaRPr lang="en-AU" sz="1200" b="1" dirty="0"/>
          </a:p>
        </p:txBody>
      </p:sp>
      <p:sp>
        <p:nvSpPr>
          <p:cNvPr id="54" name="TextBox 53">
            <a:extLst>
              <a:ext uri="{FF2B5EF4-FFF2-40B4-BE49-F238E27FC236}">
                <a16:creationId xmlns:a16="http://schemas.microsoft.com/office/drawing/2014/main" id="{E08207FE-F05E-4173-AB1F-2389B1F268B9}"/>
              </a:ext>
            </a:extLst>
          </p:cNvPr>
          <p:cNvSpPr txBox="1"/>
          <p:nvPr/>
        </p:nvSpPr>
        <p:spPr>
          <a:xfrm>
            <a:off x="11065554" y="4957236"/>
            <a:ext cx="624659" cy="276999"/>
          </a:xfrm>
          <a:prstGeom prst="rect">
            <a:avLst/>
          </a:prstGeom>
          <a:noFill/>
        </p:spPr>
        <p:txBody>
          <a:bodyPr wrap="none" rtlCol="0">
            <a:spAutoFit/>
          </a:bodyPr>
          <a:lstStyle/>
          <a:p>
            <a:pPr algn="ctr"/>
            <a:r>
              <a:rPr lang="en-US" sz="1200" b="1" dirty="0"/>
              <a:t>WAN 2</a:t>
            </a:r>
            <a:endParaRPr lang="en-AU" sz="1200" b="1" dirty="0"/>
          </a:p>
        </p:txBody>
      </p:sp>
      <p:sp>
        <p:nvSpPr>
          <p:cNvPr id="55" name="TextBox 54">
            <a:extLst>
              <a:ext uri="{FF2B5EF4-FFF2-40B4-BE49-F238E27FC236}">
                <a16:creationId xmlns:a16="http://schemas.microsoft.com/office/drawing/2014/main" id="{4F0393B7-DA50-48D6-A83F-F9C9991D0E1F}"/>
              </a:ext>
            </a:extLst>
          </p:cNvPr>
          <p:cNvSpPr txBox="1"/>
          <p:nvPr/>
        </p:nvSpPr>
        <p:spPr>
          <a:xfrm>
            <a:off x="3805866" y="5645911"/>
            <a:ext cx="827662" cy="276999"/>
          </a:xfrm>
          <a:prstGeom prst="rect">
            <a:avLst/>
          </a:prstGeom>
          <a:noFill/>
        </p:spPr>
        <p:txBody>
          <a:bodyPr wrap="none" rtlCol="0">
            <a:spAutoFit/>
          </a:bodyPr>
          <a:lstStyle/>
          <a:p>
            <a:pPr algn="ctr"/>
            <a:r>
              <a:rPr lang="en-US" sz="1200" b="1" dirty="0"/>
              <a:t>Endpoints</a:t>
            </a:r>
            <a:endParaRPr lang="en-AU" sz="1200" b="1" dirty="0"/>
          </a:p>
        </p:txBody>
      </p:sp>
      <p:sp>
        <p:nvSpPr>
          <p:cNvPr id="26" name="Left Brace 25">
            <a:extLst>
              <a:ext uri="{FF2B5EF4-FFF2-40B4-BE49-F238E27FC236}">
                <a16:creationId xmlns:a16="http://schemas.microsoft.com/office/drawing/2014/main" id="{78A02383-DB9F-462F-97B3-C80C26C78EAA}"/>
              </a:ext>
            </a:extLst>
          </p:cNvPr>
          <p:cNvSpPr/>
          <p:nvPr/>
        </p:nvSpPr>
        <p:spPr>
          <a:xfrm rot="5400000">
            <a:off x="6036623" y="4549239"/>
            <a:ext cx="118754" cy="1781298"/>
          </a:xfrm>
          <a:prstGeom prst="leftBrace">
            <a:avLst/>
          </a:pr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AU"/>
          </a:p>
        </p:txBody>
      </p:sp>
      <p:pic>
        <p:nvPicPr>
          <p:cNvPr id="9" name="Picture 8">
            <a:extLst>
              <a:ext uri="{FF2B5EF4-FFF2-40B4-BE49-F238E27FC236}">
                <a16:creationId xmlns:a16="http://schemas.microsoft.com/office/drawing/2014/main" id="{5B978287-A414-429C-86F7-D47094B4A5EA}"/>
              </a:ext>
            </a:extLst>
          </p:cNvPr>
          <p:cNvPicPr>
            <a:picLocks noChangeAspect="1"/>
          </p:cNvPicPr>
          <p:nvPr/>
        </p:nvPicPr>
        <p:blipFill>
          <a:blip r:embed="rId5"/>
          <a:stretch>
            <a:fillRect/>
          </a:stretch>
        </p:blipFill>
        <p:spPr>
          <a:xfrm>
            <a:off x="11003399" y="2115764"/>
            <a:ext cx="946880" cy="568128"/>
          </a:xfrm>
          <a:prstGeom prst="rect">
            <a:avLst/>
          </a:prstGeom>
        </p:spPr>
      </p:pic>
      <p:cxnSp>
        <p:nvCxnSpPr>
          <p:cNvPr id="32" name="Straight Arrow Connector 31">
            <a:extLst>
              <a:ext uri="{FF2B5EF4-FFF2-40B4-BE49-F238E27FC236}">
                <a16:creationId xmlns:a16="http://schemas.microsoft.com/office/drawing/2014/main" id="{CF009D4E-B3A4-47E8-9B43-98FF7322A92B}"/>
              </a:ext>
            </a:extLst>
          </p:cNvPr>
          <p:cNvCxnSpPr>
            <a:cxnSpLocks/>
          </p:cNvCxnSpPr>
          <p:nvPr/>
        </p:nvCxnSpPr>
        <p:spPr>
          <a:xfrm>
            <a:off x="9953469" y="2399828"/>
            <a:ext cx="1112085" cy="0"/>
          </a:xfrm>
          <a:prstGeom prst="straightConnector1">
            <a:avLst/>
          </a:prstGeom>
          <a:ln>
            <a:solidFill>
              <a:srgbClr val="FF0000"/>
            </a:solidFill>
            <a:headEnd type="triangle"/>
            <a:tailEnd type="non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51333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0515600" cy="1325563"/>
          </a:xfrm>
        </p:spPr>
        <p:txBody>
          <a:bodyPr/>
          <a:lstStyle/>
          <a:p>
            <a:pPr marL="236538"/>
            <a:r>
              <a:rPr lang="en-US" dirty="0"/>
              <a:t>Active Directory as a suitable C2 channel</a:t>
            </a:r>
          </a:p>
        </p:txBody>
      </p:sp>
      <p:sp>
        <p:nvSpPr>
          <p:cNvPr id="2" name="Content Placeholder 1"/>
          <p:cNvSpPr>
            <a:spLocks noGrp="1"/>
          </p:cNvSpPr>
          <p:nvPr>
            <p:ph idx="1"/>
          </p:nvPr>
        </p:nvSpPr>
        <p:spPr>
          <a:xfrm>
            <a:off x="838200" y="1402080"/>
            <a:ext cx="11186160" cy="4774883"/>
          </a:xfrm>
        </p:spPr>
        <p:txBody>
          <a:bodyPr>
            <a:normAutofit fontScale="77500" lnSpcReduction="20000"/>
          </a:bodyPr>
          <a:lstStyle/>
          <a:p>
            <a:r>
              <a:rPr lang="en-US" dirty="0"/>
              <a:t>AD is a central authentication and access control point for organizations</a:t>
            </a:r>
          </a:p>
          <a:p>
            <a:endParaRPr lang="en-US" dirty="0"/>
          </a:p>
          <a:p>
            <a:r>
              <a:rPr lang="en-US" dirty="0"/>
              <a:t>All end user devices need connectivity to AD for authentication</a:t>
            </a:r>
          </a:p>
          <a:p>
            <a:endParaRPr lang="en-US" dirty="0"/>
          </a:p>
          <a:p>
            <a:r>
              <a:rPr lang="en-US" dirty="0"/>
              <a:t>All servers (or most) need connectivity to AD for authentication</a:t>
            </a:r>
          </a:p>
          <a:p>
            <a:endParaRPr lang="en-US" dirty="0"/>
          </a:p>
          <a:p>
            <a:r>
              <a:rPr lang="en-US" dirty="0"/>
              <a:t>This means that AD is a central connectivity point for all systems</a:t>
            </a:r>
          </a:p>
          <a:p>
            <a:endParaRPr lang="en-US" dirty="0"/>
          </a:p>
          <a:p>
            <a:r>
              <a:rPr lang="en-US" dirty="0"/>
              <a:t>This introduces the capability to bypass all network-layer security using AD</a:t>
            </a:r>
          </a:p>
          <a:p>
            <a:endParaRPr lang="en-US" dirty="0"/>
          </a:p>
          <a:p>
            <a:r>
              <a:rPr lang="en-US" dirty="0"/>
              <a:t>All users can (by default) write data into their own account attributes</a:t>
            </a:r>
          </a:p>
          <a:p>
            <a:endParaRPr lang="en-US" dirty="0"/>
          </a:p>
          <a:p>
            <a:r>
              <a:rPr lang="en-US" dirty="0"/>
              <a:t>When AD integrates with Azure AD, then direct remote controls is possible</a:t>
            </a:r>
          </a:p>
          <a:p>
            <a:endParaRPr lang="en-US" dirty="0"/>
          </a:p>
        </p:txBody>
      </p:sp>
    </p:spTree>
    <p:extLst>
      <p:ext uri="{BB962C8B-B14F-4D97-AF65-F5344CB8AC3E}">
        <p14:creationId xmlns:p14="http://schemas.microsoft.com/office/powerpoint/2010/main" val="96492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0515600" cy="1325563"/>
          </a:xfrm>
        </p:spPr>
        <p:txBody>
          <a:bodyPr/>
          <a:lstStyle/>
          <a:p>
            <a:pPr marL="236538"/>
            <a:r>
              <a:rPr lang="en-US" dirty="0"/>
              <a:t>How does the AD Botnet Work?</a:t>
            </a:r>
          </a:p>
        </p:txBody>
      </p:sp>
      <p:sp>
        <p:nvSpPr>
          <p:cNvPr id="8" name="Oval 7">
            <a:extLst>
              <a:ext uri="{FF2B5EF4-FFF2-40B4-BE49-F238E27FC236}">
                <a16:creationId xmlns:a16="http://schemas.microsoft.com/office/drawing/2014/main" id="{AAC54E8C-7449-4DE0-8DCC-F06E90793E2F}"/>
              </a:ext>
            </a:extLst>
          </p:cNvPr>
          <p:cNvSpPr/>
          <p:nvPr/>
        </p:nvSpPr>
        <p:spPr>
          <a:xfrm>
            <a:off x="4831864" y="2011363"/>
            <a:ext cx="2528272" cy="22449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A1C08403-5CF1-4112-B4B1-50E8911357A6}"/>
              </a:ext>
            </a:extLst>
          </p:cNvPr>
          <p:cNvPicPr>
            <a:picLocks noChangeAspect="1"/>
          </p:cNvPicPr>
          <p:nvPr/>
        </p:nvPicPr>
        <p:blipFill>
          <a:blip r:embed="rId3"/>
          <a:stretch>
            <a:fillRect/>
          </a:stretch>
        </p:blipFill>
        <p:spPr>
          <a:xfrm>
            <a:off x="5509260" y="2547085"/>
            <a:ext cx="1173480" cy="1173480"/>
          </a:xfrm>
          <a:prstGeom prst="rect">
            <a:avLst/>
          </a:prstGeom>
        </p:spPr>
      </p:pic>
      <p:grpSp>
        <p:nvGrpSpPr>
          <p:cNvPr id="42" name="Group 41">
            <a:extLst>
              <a:ext uri="{FF2B5EF4-FFF2-40B4-BE49-F238E27FC236}">
                <a16:creationId xmlns:a16="http://schemas.microsoft.com/office/drawing/2014/main" id="{5709E633-6836-49BD-970E-62E8C6F5EFF3}"/>
              </a:ext>
            </a:extLst>
          </p:cNvPr>
          <p:cNvGrpSpPr/>
          <p:nvPr/>
        </p:nvGrpSpPr>
        <p:grpSpPr>
          <a:xfrm>
            <a:off x="1626196" y="3509321"/>
            <a:ext cx="2528272" cy="2244925"/>
            <a:chOff x="1626196" y="3509321"/>
            <a:chExt cx="2528272" cy="2244925"/>
          </a:xfrm>
        </p:grpSpPr>
        <p:sp>
          <p:nvSpPr>
            <p:cNvPr id="10" name="Oval 9">
              <a:extLst>
                <a:ext uri="{FF2B5EF4-FFF2-40B4-BE49-F238E27FC236}">
                  <a16:creationId xmlns:a16="http://schemas.microsoft.com/office/drawing/2014/main" id="{A24DAC15-B5A2-4B26-A997-1A76B0E5F80D}"/>
                </a:ext>
              </a:extLst>
            </p:cNvPr>
            <p:cNvSpPr/>
            <p:nvPr/>
          </p:nvSpPr>
          <p:spPr>
            <a:xfrm>
              <a:off x="1626196" y="3509321"/>
              <a:ext cx="2528272" cy="22449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6" name="Group 15">
              <a:extLst>
                <a:ext uri="{FF2B5EF4-FFF2-40B4-BE49-F238E27FC236}">
                  <a16:creationId xmlns:a16="http://schemas.microsoft.com/office/drawing/2014/main" id="{124024B4-C233-4070-9398-742B7D8B64BE}"/>
                </a:ext>
              </a:extLst>
            </p:cNvPr>
            <p:cNvGrpSpPr/>
            <p:nvPr/>
          </p:nvGrpSpPr>
          <p:grpSpPr>
            <a:xfrm>
              <a:off x="2198955" y="4216711"/>
              <a:ext cx="1383573" cy="830144"/>
              <a:chOff x="2198955" y="3530911"/>
              <a:chExt cx="1383573" cy="830144"/>
            </a:xfrm>
          </p:grpSpPr>
          <p:pic>
            <p:nvPicPr>
              <p:cNvPr id="13" name="Picture 12">
                <a:extLst>
                  <a:ext uri="{FF2B5EF4-FFF2-40B4-BE49-F238E27FC236}">
                    <a16:creationId xmlns:a16="http://schemas.microsoft.com/office/drawing/2014/main" id="{B1F8B403-5680-465D-8D20-D5B886392CFB}"/>
                  </a:ext>
                </a:extLst>
              </p:cNvPr>
              <p:cNvPicPr>
                <a:picLocks noChangeAspect="1"/>
              </p:cNvPicPr>
              <p:nvPr/>
            </p:nvPicPr>
            <p:blipFill>
              <a:blip r:embed="rId4"/>
              <a:stretch>
                <a:fillRect/>
              </a:stretch>
            </p:blipFill>
            <p:spPr>
              <a:xfrm>
                <a:off x="2198955" y="3530911"/>
                <a:ext cx="1382754" cy="830144"/>
              </a:xfrm>
              <a:prstGeom prst="rect">
                <a:avLst/>
              </a:prstGeom>
            </p:spPr>
          </p:pic>
          <p:pic>
            <p:nvPicPr>
              <p:cNvPr id="15" name="Picture 14">
                <a:extLst>
                  <a:ext uri="{FF2B5EF4-FFF2-40B4-BE49-F238E27FC236}">
                    <a16:creationId xmlns:a16="http://schemas.microsoft.com/office/drawing/2014/main" id="{04B6C4E2-AF5A-4263-B8D8-FD07C04AD041}"/>
                  </a:ext>
                </a:extLst>
              </p:cNvPr>
              <p:cNvPicPr>
                <a:picLocks noChangeAspect="1"/>
              </p:cNvPicPr>
              <p:nvPr/>
            </p:nvPicPr>
            <p:blipFill>
              <a:blip r:embed="rId5"/>
              <a:stretch>
                <a:fillRect/>
              </a:stretch>
            </p:blipFill>
            <p:spPr>
              <a:xfrm>
                <a:off x="2198955" y="3530911"/>
                <a:ext cx="1383573" cy="830144"/>
              </a:xfrm>
              <a:prstGeom prst="rect">
                <a:avLst/>
              </a:prstGeom>
            </p:spPr>
          </p:pic>
        </p:grpSp>
      </p:grpSp>
      <p:grpSp>
        <p:nvGrpSpPr>
          <p:cNvPr id="43" name="Group 42">
            <a:extLst>
              <a:ext uri="{FF2B5EF4-FFF2-40B4-BE49-F238E27FC236}">
                <a16:creationId xmlns:a16="http://schemas.microsoft.com/office/drawing/2014/main" id="{9191020F-8F80-4513-A2B0-0B886F6100E1}"/>
              </a:ext>
            </a:extLst>
          </p:cNvPr>
          <p:cNvGrpSpPr/>
          <p:nvPr/>
        </p:nvGrpSpPr>
        <p:grpSpPr>
          <a:xfrm>
            <a:off x="8037532" y="3509321"/>
            <a:ext cx="2528272" cy="2244925"/>
            <a:chOff x="8037532" y="3509321"/>
            <a:chExt cx="2528272" cy="2244925"/>
          </a:xfrm>
        </p:grpSpPr>
        <p:sp>
          <p:nvSpPr>
            <p:cNvPr id="17" name="Oval 16">
              <a:extLst>
                <a:ext uri="{FF2B5EF4-FFF2-40B4-BE49-F238E27FC236}">
                  <a16:creationId xmlns:a16="http://schemas.microsoft.com/office/drawing/2014/main" id="{7E16FF1B-8B2C-4D9A-9A28-AB2D621EEAD3}"/>
                </a:ext>
              </a:extLst>
            </p:cNvPr>
            <p:cNvSpPr/>
            <p:nvPr/>
          </p:nvSpPr>
          <p:spPr>
            <a:xfrm>
              <a:off x="8037532" y="3509321"/>
              <a:ext cx="2528272" cy="22449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8" name="Group 17">
              <a:extLst>
                <a:ext uri="{FF2B5EF4-FFF2-40B4-BE49-F238E27FC236}">
                  <a16:creationId xmlns:a16="http://schemas.microsoft.com/office/drawing/2014/main" id="{26F0A497-E48D-414D-9460-E0AC7488C717}"/>
                </a:ext>
              </a:extLst>
            </p:cNvPr>
            <p:cNvGrpSpPr/>
            <p:nvPr/>
          </p:nvGrpSpPr>
          <p:grpSpPr>
            <a:xfrm>
              <a:off x="8610291" y="4216711"/>
              <a:ext cx="1383573" cy="830144"/>
              <a:chOff x="2198955" y="3530911"/>
              <a:chExt cx="1383573" cy="830144"/>
            </a:xfrm>
          </p:grpSpPr>
          <p:pic>
            <p:nvPicPr>
              <p:cNvPr id="19" name="Picture 18">
                <a:extLst>
                  <a:ext uri="{FF2B5EF4-FFF2-40B4-BE49-F238E27FC236}">
                    <a16:creationId xmlns:a16="http://schemas.microsoft.com/office/drawing/2014/main" id="{672ABB23-D79B-4F41-8846-87646A5F7F53}"/>
                  </a:ext>
                </a:extLst>
              </p:cNvPr>
              <p:cNvPicPr>
                <a:picLocks noChangeAspect="1"/>
              </p:cNvPicPr>
              <p:nvPr/>
            </p:nvPicPr>
            <p:blipFill>
              <a:blip r:embed="rId4"/>
              <a:stretch>
                <a:fillRect/>
              </a:stretch>
            </p:blipFill>
            <p:spPr>
              <a:xfrm>
                <a:off x="2198955" y="3530911"/>
                <a:ext cx="1382754" cy="830144"/>
              </a:xfrm>
              <a:prstGeom prst="rect">
                <a:avLst/>
              </a:prstGeom>
            </p:spPr>
          </p:pic>
          <p:pic>
            <p:nvPicPr>
              <p:cNvPr id="20" name="Picture 19">
                <a:extLst>
                  <a:ext uri="{FF2B5EF4-FFF2-40B4-BE49-F238E27FC236}">
                    <a16:creationId xmlns:a16="http://schemas.microsoft.com/office/drawing/2014/main" id="{FE251C4B-1A27-4D0C-BBAD-5464DA1E3AB6}"/>
                  </a:ext>
                </a:extLst>
              </p:cNvPr>
              <p:cNvPicPr>
                <a:picLocks noChangeAspect="1"/>
              </p:cNvPicPr>
              <p:nvPr/>
            </p:nvPicPr>
            <p:blipFill>
              <a:blip r:embed="rId5"/>
              <a:stretch>
                <a:fillRect/>
              </a:stretch>
            </p:blipFill>
            <p:spPr>
              <a:xfrm>
                <a:off x="2198955" y="3530911"/>
                <a:ext cx="1383573" cy="830144"/>
              </a:xfrm>
              <a:prstGeom prst="rect">
                <a:avLst/>
              </a:prstGeom>
            </p:spPr>
          </p:pic>
        </p:grpSp>
      </p:grpSp>
      <p:pic>
        <p:nvPicPr>
          <p:cNvPr id="22" name="Picture 21">
            <a:extLst>
              <a:ext uri="{FF2B5EF4-FFF2-40B4-BE49-F238E27FC236}">
                <a16:creationId xmlns:a16="http://schemas.microsoft.com/office/drawing/2014/main" id="{2F2DB737-924D-42ED-AB83-9570FEE0FB5B}"/>
              </a:ext>
            </a:extLst>
          </p:cNvPr>
          <p:cNvPicPr>
            <a:picLocks noChangeAspect="1"/>
          </p:cNvPicPr>
          <p:nvPr/>
        </p:nvPicPr>
        <p:blipFill>
          <a:blip r:embed="rId6"/>
          <a:stretch>
            <a:fillRect/>
          </a:stretch>
        </p:blipFill>
        <p:spPr>
          <a:xfrm>
            <a:off x="4166447" y="3515547"/>
            <a:ext cx="654055" cy="701164"/>
          </a:xfrm>
          <a:prstGeom prst="rect">
            <a:avLst/>
          </a:prstGeom>
        </p:spPr>
      </p:pic>
      <p:pic>
        <p:nvPicPr>
          <p:cNvPr id="23" name="Picture 22">
            <a:extLst>
              <a:ext uri="{FF2B5EF4-FFF2-40B4-BE49-F238E27FC236}">
                <a16:creationId xmlns:a16="http://schemas.microsoft.com/office/drawing/2014/main" id="{5C294698-0951-492B-8807-F2BB6A82661C}"/>
              </a:ext>
            </a:extLst>
          </p:cNvPr>
          <p:cNvPicPr>
            <a:picLocks noChangeAspect="1"/>
          </p:cNvPicPr>
          <p:nvPr/>
        </p:nvPicPr>
        <p:blipFill>
          <a:blip r:embed="rId6"/>
          <a:stretch>
            <a:fillRect/>
          </a:stretch>
        </p:blipFill>
        <p:spPr>
          <a:xfrm>
            <a:off x="7424823" y="3515547"/>
            <a:ext cx="654055" cy="701164"/>
          </a:xfrm>
          <a:prstGeom prst="rect">
            <a:avLst/>
          </a:prstGeom>
        </p:spPr>
      </p:pic>
      <p:cxnSp>
        <p:nvCxnSpPr>
          <p:cNvPr id="25" name="Straight Arrow Connector 24">
            <a:extLst>
              <a:ext uri="{FF2B5EF4-FFF2-40B4-BE49-F238E27FC236}">
                <a16:creationId xmlns:a16="http://schemas.microsoft.com/office/drawing/2014/main" id="{E4735060-7BDB-413E-A732-F915C5BFCC05}"/>
              </a:ext>
            </a:extLst>
          </p:cNvPr>
          <p:cNvCxnSpPr>
            <a:cxnSpLocks/>
          </p:cNvCxnSpPr>
          <p:nvPr/>
        </p:nvCxnSpPr>
        <p:spPr>
          <a:xfrm flipV="1">
            <a:off x="3582528" y="3086101"/>
            <a:ext cx="2175335" cy="1424940"/>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a:extLst>
              <a:ext uri="{FF2B5EF4-FFF2-40B4-BE49-F238E27FC236}">
                <a16:creationId xmlns:a16="http://schemas.microsoft.com/office/drawing/2014/main" id="{7242783F-EE9B-425E-96CF-DB4B360FE11B}"/>
              </a:ext>
            </a:extLst>
          </p:cNvPr>
          <p:cNvCxnSpPr>
            <a:cxnSpLocks/>
          </p:cNvCxnSpPr>
          <p:nvPr/>
        </p:nvCxnSpPr>
        <p:spPr>
          <a:xfrm flipH="1" flipV="1">
            <a:off x="6434138" y="3086100"/>
            <a:ext cx="2176155" cy="1424941"/>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sp>
        <p:nvSpPr>
          <p:cNvPr id="39" name="Rectangle: Rounded Corners 38">
            <a:extLst>
              <a:ext uri="{FF2B5EF4-FFF2-40B4-BE49-F238E27FC236}">
                <a16:creationId xmlns:a16="http://schemas.microsoft.com/office/drawing/2014/main" id="{B0B004DF-5492-4AE9-A957-020E11892885}"/>
              </a:ext>
            </a:extLst>
          </p:cNvPr>
          <p:cNvSpPr/>
          <p:nvPr/>
        </p:nvSpPr>
        <p:spPr>
          <a:xfrm>
            <a:off x="847732" y="2682240"/>
            <a:ext cx="2057400" cy="701040"/>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 Botnet</a:t>
            </a:r>
          </a:p>
          <a:p>
            <a:pPr algn="ctr"/>
            <a:r>
              <a:rPr lang="en-US" dirty="0"/>
              <a:t>Controller</a:t>
            </a:r>
            <a:endParaRPr lang="en-AU" dirty="0"/>
          </a:p>
        </p:txBody>
      </p:sp>
      <p:sp>
        <p:nvSpPr>
          <p:cNvPr id="40" name="Rectangle: Rounded Corners 39">
            <a:extLst>
              <a:ext uri="{FF2B5EF4-FFF2-40B4-BE49-F238E27FC236}">
                <a16:creationId xmlns:a16="http://schemas.microsoft.com/office/drawing/2014/main" id="{4B8CB922-D6FB-4881-8172-4233EBB5DB01}"/>
              </a:ext>
            </a:extLst>
          </p:cNvPr>
          <p:cNvSpPr/>
          <p:nvPr/>
        </p:nvSpPr>
        <p:spPr>
          <a:xfrm>
            <a:off x="9286568" y="2682240"/>
            <a:ext cx="2057400" cy="701040"/>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 Botnet</a:t>
            </a:r>
          </a:p>
          <a:p>
            <a:pPr algn="ctr"/>
            <a:r>
              <a:rPr lang="en-US" dirty="0"/>
              <a:t>Bot</a:t>
            </a:r>
            <a:endParaRPr lang="en-AU" dirty="0"/>
          </a:p>
        </p:txBody>
      </p:sp>
      <p:sp>
        <p:nvSpPr>
          <p:cNvPr id="41" name="Rectangle: Rounded Corners 40">
            <a:extLst>
              <a:ext uri="{FF2B5EF4-FFF2-40B4-BE49-F238E27FC236}">
                <a16:creationId xmlns:a16="http://schemas.microsoft.com/office/drawing/2014/main" id="{087F5B6C-8AEA-4DEC-AD4C-A59B2BA61F69}"/>
              </a:ext>
            </a:extLst>
          </p:cNvPr>
          <p:cNvSpPr/>
          <p:nvPr/>
        </p:nvSpPr>
        <p:spPr>
          <a:xfrm>
            <a:off x="5067300" y="1163538"/>
            <a:ext cx="2057400" cy="701040"/>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Domain</a:t>
            </a:r>
          </a:p>
          <a:p>
            <a:pPr algn="ctr"/>
            <a:r>
              <a:rPr lang="en-US" dirty="0"/>
              <a:t>Controller</a:t>
            </a:r>
            <a:endParaRPr lang="en-AU" dirty="0"/>
          </a:p>
        </p:txBody>
      </p:sp>
      <p:sp>
        <p:nvSpPr>
          <p:cNvPr id="44" name="Rectangle: Rounded Corners 43">
            <a:extLst>
              <a:ext uri="{FF2B5EF4-FFF2-40B4-BE49-F238E27FC236}">
                <a16:creationId xmlns:a16="http://schemas.microsoft.com/office/drawing/2014/main" id="{1C1F9184-57C2-4D59-A100-7550AC6D55CD}"/>
              </a:ext>
            </a:extLst>
          </p:cNvPr>
          <p:cNvSpPr/>
          <p:nvPr/>
        </p:nvSpPr>
        <p:spPr>
          <a:xfrm>
            <a:off x="4727412" y="5046855"/>
            <a:ext cx="2737176" cy="1346533"/>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dirty="0"/>
              <a:t>ADWS (9389/tcp)</a:t>
            </a:r>
          </a:p>
          <a:p>
            <a:pPr marL="742950" lvl="1" indent="-285750">
              <a:buFontTx/>
              <a:buChar char="-"/>
            </a:pPr>
            <a:r>
              <a:rPr lang="en-US" dirty="0"/>
              <a:t>AD Web Service</a:t>
            </a:r>
          </a:p>
          <a:p>
            <a:pPr marL="285750" indent="-285750">
              <a:buFontTx/>
              <a:buChar char="-"/>
            </a:pPr>
            <a:r>
              <a:rPr lang="en-US" dirty="0"/>
              <a:t>LDAP (389/tcp)</a:t>
            </a:r>
          </a:p>
          <a:p>
            <a:pPr marL="742950" lvl="1" indent="-285750">
              <a:buFontTx/>
              <a:buChar char="-"/>
            </a:pPr>
            <a:r>
              <a:rPr lang="en-US" dirty="0" err="1"/>
              <a:t>Auth</a:t>
            </a:r>
            <a:r>
              <a:rPr lang="en-US" dirty="0"/>
              <a:t>: Kerberos</a:t>
            </a:r>
          </a:p>
        </p:txBody>
      </p:sp>
      <p:cxnSp>
        <p:nvCxnSpPr>
          <p:cNvPr id="46" name="Straight Connector 45">
            <a:extLst>
              <a:ext uri="{FF2B5EF4-FFF2-40B4-BE49-F238E27FC236}">
                <a16:creationId xmlns:a16="http://schemas.microsoft.com/office/drawing/2014/main" id="{D5736545-BF81-4595-BA2B-36A91F3011A2}"/>
              </a:ext>
            </a:extLst>
          </p:cNvPr>
          <p:cNvCxnSpPr/>
          <p:nvPr/>
        </p:nvCxnSpPr>
        <p:spPr>
          <a:xfrm flipH="1" flipV="1">
            <a:off x="4166447" y="4170991"/>
            <a:ext cx="1091353" cy="83014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ED92F50-CC59-41B7-80F1-AFF0986DF7C6}"/>
              </a:ext>
            </a:extLst>
          </p:cNvPr>
          <p:cNvCxnSpPr>
            <a:cxnSpLocks/>
          </p:cNvCxnSpPr>
          <p:nvPr/>
        </p:nvCxnSpPr>
        <p:spPr>
          <a:xfrm flipV="1">
            <a:off x="6904806" y="4236500"/>
            <a:ext cx="1135987" cy="84993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838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12192000" cy="6858000"/>
          </a:xfrm>
        </p:spPr>
        <p:txBody>
          <a:bodyPr anchor="ctr">
            <a:normAutofit/>
          </a:bodyPr>
          <a:lstStyle/>
          <a:p>
            <a:pPr marL="0" indent="0" algn="ctr">
              <a:spcBef>
                <a:spcPct val="0"/>
              </a:spcBef>
              <a:buNone/>
            </a:pPr>
            <a:r>
              <a:rPr lang="en-US" sz="6000" dirty="0">
                <a:solidFill>
                  <a:srgbClr val="C43825"/>
                </a:solidFill>
                <a:latin typeface="+mj-lt"/>
                <a:ea typeface="+mj-ea"/>
                <a:cs typeface="+mj-cs"/>
              </a:rPr>
              <a:t>Introduction</a:t>
            </a:r>
          </a:p>
        </p:txBody>
      </p:sp>
    </p:spTree>
    <p:extLst>
      <p:ext uri="{BB962C8B-B14F-4D97-AF65-F5344CB8AC3E}">
        <p14:creationId xmlns:p14="http://schemas.microsoft.com/office/powerpoint/2010/main" val="2163098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0515600" cy="1325563"/>
          </a:xfrm>
        </p:spPr>
        <p:txBody>
          <a:bodyPr/>
          <a:lstStyle/>
          <a:p>
            <a:pPr marL="236538"/>
            <a:r>
              <a:rPr lang="en-US" dirty="0"/>
              <a:t>AD Standard User Attributes</a:t>
            </a:r>
          </a:p>
        </p:txBody>
      </p:sp>
      <p:sp>
        <p:nvSpPr>
          <p:cNvPr id="8" name="Oval 7">
            <a:extLst>
              <a:ext uri="{FF2B5EF4-FFF2-40B4-BE49-F238E27FC236}">
                <a16:creationId xmlns:a16="http://schemas.microsoft.com/office/drawing/2014/main" id="{AAC54E8C-7449-4DE0-8DCC-F06E90793E2F}"/>
              </a:ext>
            </a:extLst>
          </p:cNvPr>
          <p:cNvSpPr>
            <a:spLocks noChangeAspect="1"/>
          </p:cNvSpPr>
          <p:nvPr/>
        </p:nvSpPr>
        <p:spPr>
          <a:xfrm>
            <a:off x="2800178" y="930082"/>
            <a:ext cx="6591644" cy="58529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A1C08403-5CF1-4112-B4B1-50E8911357A6}"/>
              </a:ext>
            </a:extLst>
          </p:cNvPr>
          <p:cNvPicPr>
            <a:picLocks noChangeAspect="1"/>
          </p:cNvPicPr>
          <p:nvPr/>
        </p:nvPicPr>
        <p:blipFill>
          <a:blip r:embed="rId3"/>
          <a:stretch>
            <a:fillRect/>
          </a:stretch>
        </p:blipFill>
        <p:spPr>
          <a:xfrm>
            <a:off x="3142026" y="3374855"/>
            <a:ext cx="1173480" cy="1173480"/>
          </a:xfrm>
          <a:prstGeom prst="rect">
            <a:avLst/>
          </a:prstGeom>
        </p:spPr>
      </p:pic>
      <p:grpSp>
        <p:nvGrpSpPr>
          <p:cNvPr id="42" name="Group 41">
            <a:extLst>
              <a:ext uri="{FF2B5EF4-FFF2-40B4-BE49-F238E27FC236}">
                <a16:creationId xmlns:a16="http://schemas.microsoft.com/office/drawing/2014/main" id="{5709E633-6836-49BD-970E-62E8C6F5EFF3}"/>
              </a:ext>
            </a:extLst>
          </p:cNvPr>
          <p:cNvGrpSpPr>
            <a:grpSpLocks noChangeAspect="1"/>
          </p:cNvGrpSpPr>
          <p:nvPr/>
        </p:nvGrpSpPr>
        <p:grpSpPr>
          <a:xfrm>
            <a:off x="286994" y="3254493"/>
            <a:ext cx="1544719" cy="1371600"/>
            <a:chOff x="1626196" y="3509321"/>
            <a:chExt cx="2528272" cy="2244925"/>
          </a:xfrm>
        </p:grpSpPr>
        <p:sp>
          <p:nvSpPr>
            <p:cNvPr id="10" name="Oval 9">
              <a:extLst>
                <a:ext uri="{FF2B5EF4-FFF2-40B4-BE49-F238E27FC236}">
                  <a16:creationId xmlns:a16="http://schemas.microsoft.com/office/drawing/2014/main" id="{A24DAC15-B5A2-4B26-A997-1A76B0E5F80D}"/>
                </a:ext>
              </a:extLst>
            </p:cNvPr>
            <p:cNvSpPr/>
            <p:nvPr/>
          </p:nvSpPr>
          <p:spPr>
            <a:xfrm>
              <a:off x="1626196" y="3509321"/>
              <a:ext cx="2528272" cy="22449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6" name="Group 15">
              <a:extLst>
                <a:ext uri="{FF2B5EF4-FFF2-40B4-BE49-F238E27FC236}">
                  <a16:creationId xmlns:a16="http://schemas.microsoft.com/office/drawing/2014/main" id="{124024B4-C233-4070-9398-742B7D8B64BE}"/>
                </a:ext>
              </a:extLst>
            </p:cNvPr>
            <p:cNvGrpSpPr/>
            <p:nvPr/>
          </p:nvGrpSpPr>
          <p:grpSpPr>
            <a:xfrm>
              <a:off x="2198955" y="4216711"/>
              <a:ext cx="1383573" cy="830144"/>
              <a:chOff x="2198955" y="3530911"/>
              <a:chExt cx="1383573" cy="830144"/>
            </a:xfrm>
          </p:grpSpPr>
          <p:pic>
            <p:nvPicPr>
              <p:cNvPr id="13" name="Picture 12">
                <a:extLst>
                  <a:ext uri="{FF2B5EF4-FFF2-40B4-BE49-F238E27FC236}">
                    <a16:creationId xmlns:a16="http://schemas.microsoft.com/office/drawing/2014/main" id="{B1F8B403-5680-465D-8D20-D5B886392CFB}"/>
                  </a:ext>
                </a:extLst>
              </p:cNvPr>
              <p:cNvPicPr>
                <a:picLocks noChangeAspect="1"/>
              </p:cNvPicPr>
              <p:nvPr/>
            </p:nvPicPr>
            <p:blipFill>
              <a:blip r:embed="rId4"/>
              <a:stretch>
                <a:fillRect/>
              </a:stretch>
            </p:blipFill>
            <p:spPr>
              <a:xfrm>
                <a:off x="2198955" y="3530911"/>
                <a:ext cx="1382754" cy="830144"/>
              </a:xfrm>
              <a:prstGeom prst="rect">
                <a:avLst/>
              </a:prstGeom>
            </p:spPr>
          </p:pic>
          <p:pic>
            <p:nvPicPr>
              <p:cNvPr id="15" name="Picture 14">
                <a:extLst>
                  <a:ext uri="{FF2B5EF4-FFF2-40B4-BE49-F238E27FC236}">
                    <a16:creationId xmlns:a16="http://schemas.microsoft.com/office/drawing/2014/main" id="{04B6C4E2-AF5A-4263-B8D8-FD07C04AD041}"/>
                  </a:ext>
                </a:extLst>
              </p:cNvPr>
              <p:cNvPicPr>
                <a:picLocks noChangeAspect="1"/>
              </p:cNvPicPr>
              <p:nvPr/>
            </p:nvPicPr>
            <p:blipFill>
              <a:blip r:embed="rId5"/>
              <a:stretch>
                <a:fillRect/>
              </a:stretch>
            </p:blipFill>
            <p:spPr>
              <a:xfrm>
                <a:off x="2198955" y="3530911"/>
                <a:ext cx="1383573" cy="830144"/>
              </a:xfrm>
              <a:prstGeom prst="rect">
                <a:avLst/>
              </a:prstGeom>
            </p:spPr>
          </p:pic>
        </p:grpSp>
      </p:grpSp>
      <p:pic>
        <p:nvPicPr>
          <p:cNvPr id="22" name="Picture 21">
            <a:extLst>
              <a:ext uri="{FF2B5EF4-FFF2-40B4-BE49-F238E27FC236}">
                <a16:creationId xmlns:a16="http://schemas.microsoft.com/office/drawing/2014/main" id="{2F2DB737-924D-42ED-AB83-9570FEE0FB5B}"/>
              </a:ext>
            </a:extLst>
          </p:cNvPr>
          <p:cNvPicPr>
            <a:picLocks noChangeAspect="1"/>
          </p:cNvPicPr>
          <p:nvPr/>
        </p:nvPicPr>
        <p:blipFill>
          <a:blip r:embed="rId6"/>
          <a:stretch>
            <a:fillRect/>
          </a:stretch>
        </p:blipFill>
        <p:spPr>
          <a:xfrm>
            <a:off x="2032647" y="3589711"/>
            <a:ext cx="654055" cy="701164"/>
          </a:xfrm>
          <a:prstGeom prst="rect">
            <a:avLst/>
          </a:prstGeom>
        </p:spPr>
      </p:pic>
      <p:cxnSp>
        <p:nvCxnSpPr>
          <p:cNvPr id="25" name="Straight Arrow Connector 24">
            <a:extLst>
              <a:ext uri="{FF2B5EF4-FFF2-40B4-BE49-F238E27FC236}">
                <a16:creationId xmlns:a16="http://schemas.microsoft.com/office/drawing/2014/main" id="{E4735060-7BDB-413E-A732-F915C5BFCC05}"/>
              </a:ext>
            </a:extLst>
          </p:cNvPr>
          <p:cNvCxnSpPr>
            <a:cxnSpLocks/>
            <a:stCxn id="15" idx="3"/>
          </p:cNvCxnSpPr>
          <p:nvPr/>
        </p:nvCxnSpPr>
        <p:spPr>
          <a:xfrm>
            <a:off x="1482270" y="3940293"/>
            <a:ext cx="1726787" cy="42604"/>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sp>
        <p:nvSpPr>
          <p:cNvPr id="39" name="Rectangle: Rounded Corners 38">
            <a:extLst>
              <a:ext uri="{FF2B5EF4-FFF2-40B4-BE49-F238E27FC236}">
                <a16:creationId xmlns:a16="http://schemas.microsoft.com/office/drawing/2014/main" id="{B0B004DF-5492-4AE9-A957-020E11892885}"/>
              </a:ext>
            </a:extLst>
          </p:cNvPr>
          <p:cNvSpPr>
            <a:spLocks noChangeAspect="1"/>
          </p:cNvSpPr>
          <p:nvPr/>
        </p:nvSpPr>
        <p:spPr>
          <a:xfrm>
            <a:off x="522640" y="2750822"/>
            <a:ext cx="1069848" cy="364541"/>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AD Botnet</a:t>
            </a:r>
          </a:p>
          <a:p>
            <a:pPr algn="ctr"/>
            <a:r>
              <a:rPr lang="en-US" sz="1200" dirty="0"/>
              <a:t>Controller</a:t>
            </a:r>
            <a:endParaRPr lang="en-AU" sz="1200" dirty="0"/>
          </a:p>
        </p:txBody>
      </p:sp>
      <p:grpSp>
        <p:nvGrpSpPr>
          <p:cNvPr id="27" name="Group 26">
            <a:extLst>
              <a:ext uri="{FF2B5EF4-FFF2-40B4-BE49-F238E27FC236}">
                <a16:creationId xmlns:a16="http://schemas.microsoft.com/office/drawing/2014/main" id="{4F79319D-6875-4269-BF8A-B2590BC1BC0D}"/>
              </a:ext>
            </a:extLst>
          </p:cNvPr>
          <p:cNvGrpSpPr>
            <a:grpSpLocks noChangeAspect="1"/>
          </p:cNvGrpSpPr>
          <p:nvPr/>
        </p:nvGrpSpPr>
        <p:grpSpPr>
          <a:xfrm>
            <a:off x="10345047" y="3254493"/>
            <a:ext cx="1544719" cy="1371600"/>
            <a:chOff x="1626196" y="3509321"/>
            <a:chExt cx="2528272" cy="2244925"/>
          </a:xfrm>
        </p:grpSpPr>
        <p:sp>
          <p:nvSpPr>
            <p:cNvPr id="28" name="Oval 27">
              <a:extLst>
                <a:ext uri="{FF2B5EF4-FFF2-40B4-BE49-F238E27FC236}">
                  <a16:creationId xmlns:a16="http://schemas.microsoft.com/office/drawing/2014/main" id="{59FB4D44-FD9D-40A3-B675-99C073B88BA2}"/>
                </a:ext>
              </a:extLst>
            </p:cNvPr>
            <p:cNvSpPr/>
            <p:nvPr/>
          </p:nvSpPr>
          <p:spPr>
            <a:xfrm>
              <a:off x="1626196" y="3509321"/>
              <a:ext cx="2528272" cy="22449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0" name="Group 29">
              <a:extLst>
                <a:ext uri="{FF2B5EF4-FFF2-40B4-BE49-F238E27FC236}">
                  <a16:creationId xmlns:a16="http://schemas.microsoft.com/office/drawing/2014/main" id="{9BFC7449-9178-4AA6-9059-3FE8D07E8EA9}"/>
                </a:ext>
              </a:extLst>
            </p:cNvPr>
            <p:cNvGrpSpPr/>
            <p:nvPr/>
          </p:nvGrpSpPr>
          <p:grpSpPr>
            <a:xfrm>
              <a:off x="2198955" y="4216711"/>
              <a:ext cx="1383573" cy="830144"/>
              <a:chOff x="2198955" y="3530911"/>
              <a:chExt cx="1383573" cy="830144"/>
            </a:xfrm>
          </p:grpSpPr>
          <p:pic>
            <p:nvPicPr>
              <p:cNvPr id="31" name="Picture 30">
                <a:extLst>
                  <a:ext uri="{FF2B5EF4-FFF2-40B4-BE49-F238E27FC236}">
                    <a16:creationId xmlns:a16="http://schemas.microsoft.com/office/drawing/2014/main" id="{3BDFB932-747A-4A08-945C-DAC00205F1EB}"/>
                  </a:ext>
                </a:extLst>
              </p:cNvPr>
              <p:cNvPicPr>
                <a:picLocks noChangeAspect="1"/>
              </p:cNvPicPr>
              <p:nvPr/>
            </p:nvPicPr>
            <p:blipFill>
              <a:blip r:embed="rId4"/>
              <a:stretch>
                <a:fillRect/>
              </a:stretch>
            </p:blipFill>
            <p:spPr>
              <a:xfrm>
                <a:off x="2198955" y="3530911"/>
                <a:ext cx="1382754" cy="830144"/>
              </a:xfrm>
              <a:prstGeom prst="rect">
                <a:avLst/>
              </a:prstGeom>
            </p:spPr>
          </p:pic>
          <p:pic>
            <p:nvPicPr>
              <p:cNvPr id="32" name="Picture 31">
                <a:extLst>
                  <a:ext uri="{FF2B5EF4-FFF2-40B4-BE49-F238E27FC236}">
                    <a16:creationId xmlns:a16="http://schemas.microsoft.com/office/drawing/2014/main" id="{D36D905D-E81D-488E-A1EE-0C7D6FA882ED}"/>
                  </a:ext>
                </a:extLst>
              </p:cNvPr>
              <p:cNvPicPr>
                <a:picLocks noChangeAspect="1"/>
              </p:cNvPicPr>
              <p:nvPr/>
            </p:nvPicPr>
            <p:blipFill>
              <a:blip r:embed="rId5"/>
              <a:stretch>
                <a:fillRect/>
              </a:stretch>
            </p:blipFill>
            <p:spPr>
              <a:xfrm>
                <a:off x="2198955" y="3530911"/>
                <a:ext cx="1383573" cy="830144"/>
              </a:xfrm>
              <a:prstGeom prst="rect">
                <a:avLst/>
              </a:prstGeom>
            </p:spPr>
          </p:pic>
        </p:grpSp>
      </p:grpSp>
      <p:sp>
        <p:nvSpPr>
          <p:cNvPr id="33" name="Rectangle: Rounded Corners 32">
            <a:extLst>
              <a:ext uri="{FF2B5EF4-FFF2-40B4-BE49-F238E27FC236}">
                <a16:creationId xmlns:a16="http://schemas.microsoft.com/office/drawing/2014/main" id="{190FC4CD-A7AF-45AD-9A43-A887DCA1964F}"/>
              </a:ext>
            </a:extLst>
          </p:cNvPr>
          <p:cNvSpPr>
            <a:spLocks noChangeAspect="1"/>
          </p:cNvSpPr>
          <p:nvPr/>
        </p:nvSpPr>
        <p:spPr>
          <a:xfrm>
            <a:off x="10580693" y="2749603"/>
            <a:ext cx="1073426" cy="365760"/>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AD Botnet</a:t>
            </a:r>
          </a:p>
          <a:p>
            <a:pPr algn="ctr"/>
            <a:r>
              <a:rPr lang="en-US" sz="1200" dirty="0"/>
              <a:t>Bot</a:t>
            </a:r>
            <a:endParaRPr lang="en-AU" sz="1200" dirty="0"/>
          </a:p>
        </p:txBody>
      </p:sp>
      <p:pic>
        <p:nvPicPr>
          <p:cNvPr id="34" name="Picture 33">
            <a:extLst>
              <a:ext uri="{FF2B5EF4-FFF2-40B4-BE49-F238E27FC236}">
                <a16:creationId xmlns:a16="http://schemas.microsoft.com/office/drawing/2014/main" id="{F71F8764-12A4-4466-8CB1-5A42EA6B1620}"/>
              </a:ext>
            </a:extLst>
          </p:cNvPr>
          <p:cNvPicPr>
            <a:picLocks noChangeAspect="1"/>
          </p:cNvPicPr>
          <p:nvPr/>
        </p:nvPicPr>
        <p:blipFill>
          <a:blip r:embed="rId6"/>
          <a:stretch>
            <a:fillRect/>
          </a:stretch>
        </p:blipFill>
        <p:spPr>
          <a:xfrm>
            <a:off x="9552298" y="3589711"/>
            <a:ext cx="654055" cy="701164"/>
          </a:xfrm>
          <a:prstGeom prst="rect">
            <a:avLst/>
          </a:prstGeom>
        </p:spPr>
      </p:pic>
      <p:cxnSp>
        <p:nvCxnSpPr>
          <p:cNvPr id="35" name="Straight Arrow Connector 34">
            <a:extLst>
              <a:ext uri="{FF2B5EF4-FFF2-40B4-BE49-F238E27FC236}">
                <a16:creationId xmlns:a16="http://schemas.microsoft.com/office/drawing/2014/main" id="{194A2B48-5948-41B6-B342-CED6A89AE074}"/>
              </a:ext>
            </a:extLst>
          </p:cNvPr>
          <p:cNvCxnSpPr>
            <a:cxnSpLocks/>
          </p:cNvCxnSpPr>
          <p:nvPr/>
        </p:nvCxnSpPr>
        <p:spPr>
          <a:xfrm>
            <a:off x="9109368" y="3963247"/>
            <a:ext cx="1528900" cy="19650"/>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sp>
        <p:nvSpPr>
          <p:cNvPr id="36" name="Rectangle: Rounded Corners 35">
            <a:extLst>
              <a:ext uri="{FF2B5EF4-FFF2-40B4-BE49-F238E27FC236}">
                <a16:creationId xmlns:a16="http://schemas.microsoft.com/office/drawing/2014/main" id="{32B7373B-50E9-4E32-B34C-5706E64DBE7B}"/>
              </a:ext>
            </a:extLst>
          </p:cNvPr>
          <p:cNvSpPr>
            <a:spLocks/>
          </p:cNvSpPr>
          <p:nvPr/>
        </p:nvSpPr>
        <p:spPr>
          <a:xfrm>
            <a:off x="4206616" y="1139253"/>
            <a:ext cx="4825388" cy="5426439"/>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Domain Controller</a:t>
            </a:r>
          </a:p>
          <a:p>
            <a:pPr algn="ctr"/>
            <a:r>
              <a:rPr lang="en-US" sz="1600" b="1" dirty="0"/>
              <a:t>Standard User Attributes</a:t>
            </a:r>
          </a:p>
          <a:p>
            <a:endParaRPr lang="en-US" sz="1600" dirty="0"/>
          </a:p>
          <a:p>
            <a:pPr marL="171450" indent="-171450">
              <a:buFont typeface="Arial" panose="020B0604020202020204" pitchFamily="34" charset="0"/>
              <a:buChar char="•"/>
            </a:pPr>
            <a:r>
              <a:rPr lang="en-US" sz="1600" dirty="0" err="1"/>
              <a:t>givenName</a:t>
            </a:r>
            <a:endParaRPr lang="en-US" sz="1600" dirty="0"/>
          </a:p>
          <a:p>
            <a:pPr marL="171450" indent="-171450">
              <a:buFont typeface="Arial" panose="020B0604020202020204" pitchFamily="34" charset="0"/>
              <a:buChar char="•"/>
            </a:pPr>
            <a:r>
              <a:rPr lang="en-US" sz="1600" dirty="0" err="1"/>
              <a:t>distinguishedName</a:t>
            </a:r>
            <a:endParaRPr lang="en-US" sz="1600" dirty="0"/>
          </a:p>
          <a:p>
            <a:pPr marL="171450" indent="-171450">
              <a:buFont typeface="Arial" panose="020B0604020202020204" pitchFamily="34" charset="0"/>
              <a:buChar char="•"/>
            </a:pPr>
            <a:r>
              <a:rPr lang="en-US" sz="1600" dirty="0" err="1"/>
              <a:t>instanceType</a:t>
            </a:r>
            <a:endParaRPr lang="en-US" sz="1600" dirty="0"/>
          </a:p>
          <a:p>
            <a:pPr marL="171450" indent="-171450">
              <a:buFont typeface="Arial" panose="020B0604020202020204" pitchFamily="34" charset="0"/>
              <a:buChar char="•"/>
            </a:pPr>
            <a:r>
              <a:rPr lang="en-US" sz="1600" dirty="0" err="1"/>
              <a:t>whenCreated</a:t>
            </a:r>
            <a:endParaRPr lang="en-US" sz="1600" dirty="0"/>
          </a:p>
          <a:p>
            <a:pPr marL="171450" indent="-171450">
              <a:buFont typeface="Arial" panose="020B0604020202020204" pitchFamily="34" charset="0"/>
              <a:buChar char="•"/>
            </a:pPr>
            <a:r>
              <a:rPr lang="en-US" sz="1600" dirty="0" err="1"/>
              <a:t>whenChanged</a:t>
            </a:r>
            <a:endParaRPr lang="en-US" sz="1600" dirty="0"/>
          </a:p>
          <a:p>
            <a:pPr marL="171450" indent="-171450">
              <a:buFont typeface="Arial" panose="020B0604020202020204" pitchFamily="34" charset="0"/>
              <a:buChar char="•"/>
            </a:pPr>
            <a:r>
              <a:rPr lang="en-US" sz="1600" dirty="0" err="1"/>
              <a:t>displayName</a:t>
            </a:r>
            <a:endParaRPr lang="en-US" sz="1600" dirty="0"/>
          </a:p>
          <a:p>
            <a:pPr marL="171450" indent="-171450">
              <a:buFont typeface="Arial" panose="020B0604020202020204" pitchFamily="34" charset="0"/>
              <a:buChar char="•"/>
            </a:pPr>
            <a:r>
              <a:rPr lang="en-US" sz="1600" dirty="0" err="1"/>
              <a:t>uSNCreated</a:t>
            </a:r>
            <a:endParaRPr lang="en-US" sz="1600" dirty="0"/>
          </a:p>
          <a:p>
            <a:pPr marL="171450" indent="-171450">
              <a:buFont typeface="Arial" panose="020B0604020202020204" pitchFamily="34" charset="0"/>
              <a:buChar char="•"/>
            </a:pPr>
            <a:r>
              <a:rPr lang="en-US" sz="1600" dirty="0"/>
              <a:t>info</a:t>
            </a:r>
          </a:p>
          <a:p>
            <a:pPr marL="171450" indent="-171450">
              <a:buFont typeface="Arial" panose="020B0604020202020204" pitchFamily="34" charset="0"/>
              <a:buChar char="•"/>
            </a:pPr>
            <a:r>
              <a:rPr lang="en-US" sz="1600" dirty="0" err="1"/>
              <a:t>memberOf</a:t>
            </a:r>
            <a:endParaRPr lang="en-US" sz="1600" dirty="0"/>
          </a:p>
          <a:p>
            <a:pPr marL="171450" indent="-171450">
              <a:buFont typeface="Arial" panose="020B0604020202020204" pitchFamily="34" charset="0"/>
              <a:buChar char="•"/>
            </a:pPr>
            <a:r>
              <a:rPr lang="en-US" sz="1600" dirty="0" err="1"/>
              <a:t>uSNChanged</a:t>
            </a:r>
            <a:endParaRPr lang="en-US" sz="1600" dirty="0"/>
          </a:p>
          <a:p>
            <a:pPr marL="171450" indent="-171450">
              <a:buFont typeface="Arial" panose="020B0604020202020204" pitchFamily="34" charset="0"/>
              <a:buChar char="•"/>
            </a:pPr>
            <a:r>
              <a:rPr lang="en-US" sz="1600" dirty="0" err="1"/>
              <a:t>homePostalAddress</a:t>
            </a:r>
            <a:endParaRPr lang="en-US" sz="1600" dirty="0"/>
          </a:p>
          <a:p>
            <a:pPr marL="171450" indent="-171450">
              <a:buFont typeface="Arial" panose="020B0604020202020204" pitchFamily="34" charset="0"/>
              <a:buChar char="•"/>
            </a:pPr>
            <a:r>
              <a:rPr lang="en-US" sz="1600" dirty="0"/>
              <a:t>name</a:t>
            </a:r>
          </a:p>
          <a:p>
            <a:pPr marL="171450" indent="-171450">
              <a:buFont typeface="Arial" panose="020B0604020202020204" pitchFamily="34" charset="0"/>
              <a:buChar char="•"/>
            </a:pPr>
            <a:r>
              <a:rPr lang="en-US" sz="1600" dirty="0" err="1"/>
              <a:t>objectGUID</a:t>
            </a:r>
            <a:endParaRPr lang="en-US" sz="1600" dirty="0"/>
          </a:p>
          <a:p>
            <a:pPr marL="171450" indent="-171450">
              <a:buFont typeface="Arial" panose="020B0604020202020204" pitchFamily="34" charset="0"/>
              <a:buChar char="•"/>
            </a:pPr>
            <a:r>
              <a:rPr lang="en-US" sz="1600" dirty="0" err="1"/>
              <a:t>userAccountControl</a:t>
            </a:r>
            <a:endParaRPr lang="en-US" sz="1600" dirty="0"/>
          </a:p>
          <a:p>
            <a:pPr marL="171450" indent="-171450">
              <a:buFont typeface="Arial" panose="020B0604020202020204" pitchFamily="34" charset="0"/>
              <a:buChar char="•"/>
            </a:pPr>
            <a:r>
              <a:rPr lang="en-US" sz="1600" dirty="0" err="1"/>
              <a:t>badPwdCount</a:t>
            </a:r>
            <a:endParaRPr lang="en-US" sz="1600" dirty="0"/>
          </a:p>
          <a:p>
            <a:pPr marL="171450" indent="-171450">
              <a:buFont typeface="Arial" panose="020B0604020202020204" pitchFamily="34" charset="0"/>
              <a:buChar char="•"/>
            </a:pPr>
            <a:r>
              <a:rPr lang="en-US" sz="1600" dirty="0" err="1"/>
              <a:t>codePage</a:t>
            </a:r>
            <a:endParaRPr lang="en-US" sz="1600" dirty="0"/>
          </a:p>
          <a:p>
            <a:pPr marL="171450" indent="-171450">
              <a:buFont typeface="Arial" panose="020B0604020202020204" pitchFamily="34" charset="0"/>
              <a:buChar char="•"/>
            </a:pPr>
            <a:r>
              <a:rPr lang="en-US" sz="1600" dirty="0" err="1"/>
              <a:t>countryCode</a:t>
            </a:r>
            <a:endParaRPr lang="en-US" sz="1600" dirty="0"/>
          </a:p>
        </p:txBody>
      </p:sp>
      <p:sp>
        <p:nvSpPr>
          <p:cNvPr id="37" name="Rectangle: Rounded Corners 36">
            <a:extLst>
              <a:ext uri="{FF2B5EF4-FFF2-40B4-BE49-F238E27FC236}">
                <a16:creationId xmlns:a16="http://schemas.microsoft.com/office/drawing/2014/main" id="{8C196786-2ACD-4518-8C2F-10FABBA52772}"/>
              </a:ext>
            </a:extLst>
          </p:cNvPr>
          <p:cNvSpPr>
            <a:spLocks/>
          </p:cNvSpPr>
          <p:nvPr/>
        </p:nvSpPr>
        <p:spPr>
          <a:xfrm>
            <a:off x="6468577" y="1570567"/>
            <a:ext cx="2700751" cy="47853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n-US" sz="1600" dirty="0"/>
          </a:p>
          <a:p>
            <a:pPr marL="171450" indent="-171450">
              <a:buFont typeface="Arial" panose="020B0604020202020204" pitchFamily="34" charset="0"/>
              <a:buChar char="•"/>
            </a:pPr>
            <a:endParaRPr lang="en-US" sz="1600" dirty="0"/>
          </a:p>
          <a:p>
            <a:pPr marL="171450" indent="-171450">
              <a:buFont typeface="Arial" panose="020B0604020202020204" pitchFamily="34" charset="0"/>
              <a:buChar char="•"/>
            </a:pPr>
            <a:r>
              <a:rPr lang="en-US" sz="1600" dirty="0" err="1"/>
              <a:t>badPasswordTime</a:t>
            </a:r>
            <a:endParaRPr lang="en-US" sz="1600" dirty="0"/>
          </a:p>
          <a:p>
            <a:pPr marL="171450" indent="-171450">
              <a:buFont typeface="Arial" panose="020B0604020202020204" pitchFamily="34" charset="0"/>
              <a:buChar char="•"/>
            </a:pPr>
            <a:r>
              <a:rPr lang="en-US" sz="1600" dirty="0" err="1"/>
              <a:t>lastLogoff</a:t>
            </a:r>
            <a:endParaRPr lang="en-US" sz="1600" dirty="0"/>
          </a:p>
          <a:p>
            <a:pPr marL="171450" indent="-171450">
              <a:buFont typeface="Arial" panose="020B0604020202020204" pitchFamily="34" charset="0"/>
              <a:buChar char="•"/>
            </a:pPr>
            <a:r>
              <a:rPr lang="en-US" sz="1600" dirty="0" err="1"/>
              <a:t>lastLogon</a:t>
            </a:r>
            <a:endParaRPr lang="en-US" sz="1600" dirty="0"/>
          </a:p>
          <a:p>
            <a:pPr marL="171450" indent="-171450">
              <a:buFont typeface="Arial" panose="020B0604020202020204" pitchFamily="34" charset="0"/>
              <a:buChar char="•"/>
            </a:pPr>
            <a:r>
              <a:rPr lang="en-US" sz="1600" dirty="0" err="1"/>
              <a:t>pwdLastSet</a:t>
            </a:r>
            <a:endParaRPr lang="en-US" sz="1600" dirty="0"/>
          </a:p>
          <a:p>
            <a:pPr marL="171450" indent="-171450">
              <a:buFont typeface="Arial" panose="020B0604020202020204" pitchFamily="34" charset="0"/>
              <a:buChar char="•"/>
            </a:pPr>
            <a:r>
              <a:rPr lang="en-US" sz="1600" dirty="0" err="1"/>
              <a:t>primaryGroupID</a:t>
            </a:r>
            <a:endParaRPr lang="en-US" sz="1600" dirty="0"/>
          </a:p>
          <a:p>
            <a:pPr marL="171450" indent="-171450">
              <a:buFont typeface="Arial" panose="020B0604020202020204" pitchFamily="34" charset="0"/>
              <a:buChar char="•"/>
            </a:pPr>
            <a:r>
              <a:rPr lang="en-US" sz="1600" dirty="0" err="1"/>
              <a:t>objectSid</a:t>
            </a:r>
            <a:endParaRPr lang="en-US" sz="1600" dirty="0"/>
          </a:p>
          <a:p>
            <a:pPr marL="171450" indent="-171450">
              <a:buFont typeface="Arial" panose="020B0604020202020204" pitchFamily="34" charset="0"/>
              <a:buChar char="•"/>
            </a:pPr>
            <a:r>
              <a:rPr lang="en-US" sz="1600" dirty="0" err="1"/>
              <a:t>accountExpires</a:t>
            </a:r>
            <a:endParaRPr lang="en-US" sz="1600" dirty="0"/>
          </a:p>
          <a:p>
            <a:pPr marL="171450" indent="-171450">
              <a:buFont typeface="Arial" panose="020B0604020202020204" pitchFamily="34" charset="0"/>
              <a:buChar char="•"/>
            </a:pPr>
            <a:r>
              <a:rPr lang="en-US" sz="1600" dirty="0" err="1"/>
              <a:t>logonCount</a:t>
            </a:r>
            <a:endParaRPr lang="en-US" sz="1600" dirty="0"/>
          </a:p>
          <a:p>
            <a:pPr marL="171450" indent="-171450">
              <a:buFont typeface="Arial" panose="020B0604020202020204" pitchFamily="34" charset="0"/>
              <a:buChar char="•"/>
            </a:pPr>
            <a:r>
              <a:rPr lang="en-US" sz="1600" dirty="0" err="1"/>
              <a:t>sAMAccountName</a:t>
            </a:r>
            <a:endParaRPr lang="en-US" sz="1600" dirty="0"/>
          </a:p>
          <a:p>
            <a:pPr marL="171450" indent="-171450">
              <a:buFont typeface="Arial" panose="020B0604020202020204" pitchFamily="34" charset="0"/>
              <a:buChar char="•"/>
            </a:pPr>
            <a:r>
              <a:rPr lang="en-US" sz="1600" dirty="0" err="1"/>
              <a:t>sAMAccountType</a:t>
            </a:r>
            <a:endParaRPr lang="en-US" sz="1600" dirty="0"/>
          </a:p>
          <a:p>
            <a:pPr marL="171450" indent="-171450">
              <a:buFont typeface="Arial" panose="020B0604020202020204" pitchFamily="34" charset="0"/>
              <a:buChar char="•"/>
            </a:pPr>
            <a:r>
              <a:rPr lang="en-US" sz="1600" dirty="0" err="1"/>
              <a:t>userPrincipalName</a:t>
            </a:r>
            <a:endParaRPr lang="en-US" sz="1600" dirty="0"/>
          </a:p>
          <a:p>
            <a:pPr marL="171450" indent="-171450">
              <a:buFont typeface="Arial" panose="020B0604020202020204" pitchFamily="34" charset="0"/>
              <a:buChar char="•"/>
            </a:pPr>
            <a:r>
              <a:rPr lang="en-US" sz="1600" dirty="0" err="1"/>
              <a:t>ipPhone</a:t>
            </a:r>
            <a:endParaRPr lang="en-US" sz="1600" dirty="0"/>
          </a:p>
          <a:p>
            <a:pPr marL="171450" indent="-171450">
              <a:buFont typeface="Arial" panose="020B0604020202020204" pitchFamily="34" charset="0"/>
              <a:buChar char="•"/>
            </a:pPr>
            <a:r>
              <a:rPr lang="en-US" sz="1600" dirty="0" err="1"/>
              <a:t>objectCategory</a:t>
            </a:r>
            <a:endParaRPr lang="en-US" sz="1600" dirty="0"/>
          </a:p>
          <a:p>
            <a:pPr marL="171450" indent="-171450">
              <a:buFont typeface="Arial" panose="020B0604020202020204" pitchFamily="34" charset="0"/>
              <a:buChar char="•"/>
            </a:pPr>
            <a:r>
              <a:rPr lang="en-US" sz="1600" dirty="0" err="1"/>
              <a:t>dSCorePropagationData</a:t>
            </a:r>
            <a:endParaRPr lang="en-US" sz="1600" dirty="0"/>
          </a:p>
          <a:p>
            <a:pPr marL="171450" indent="-171450">
              <a:buFont typeface="Arial" panose="020B0604020202020204" pitchFamily="34" charset="0"/>
              <a:buChar char="•"/>
            </a:pPr>
            <a:r>
              <a:rPr lang="en-US" sz="1600" dirty="0" err="1"/>
              <a:t>mS</a:t>
            </a:r>
            <a:r>
              <a:rPr lang="en-US" sz="1600" dirty="0"/>
              <a:t>-DS-</a:t>
            </a:r>
            <a:r>
              <a:rPr lang="en-US" sz="1600" dirty="0" err="1"/>
              <a:t>ConsistencyGuid</a:t>
            </a:r>
            <a:endParaRPr lang="en-US" sz="1600" dirty="0"/>
          </a:p>
          <a:p>
            <a:pPr marL="171450" indent="-171450">
              <a:buFont typeface="Arial" panose="020B0604020202020204" pitchFamily="34" charset="0"/>
              <a:buChar char="•"/>
            </a:pPr>
            <a:r>
              <a:rPr lang="en-US" sz="1600" dirty="0" err="1"/>
              <a:t>lastLogonTimestamp</a:t>
            </a:r>
            <a:endParaRPr lang="en-US" sz="1600" dirty="0"/>
          </a:p>
          <a:p>
            <a:pPr marL="171450" indent="-171450">
              <a:buFont typeface="Arial" panose="020B0604020202020204" pitchFamily="34" charset="0"/>
              <a:buChar char="•"/>
            </a:pPr>
            <a:r>
              <a:rPr lang="en-US" sz="1600" dirty="0"/>
              <a:t>… many more</a:t>
            </a:r>
          </a:p>
        </p:txBody>
      </p:sp>
    </p:spTree>
    <p:extLst>
      <p:ext uri="{BB962C8B-B14F-4D97-AF65-F5344CB8AC3E}">
        <p14:creationId xmlns:p14="http://schemas.microsoft.com/office/powerpoint/2010/main" val="2550422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0515600" cy="1325563"/>
          </a:xfrm>
        </p:spPr>
        <p:txBody>
          <a:bodyPr/>
          <a:lstStyle/>
          <a:p>
            <a:pPr marL="236538"/>
            <a:r>
              <a:rPr lang="en-US" dirty="0"/>
              <a:t>Abusing AD Standard User Attributes</a:t>
            </a:r>
          </a:p>
        </p:txBody>
      </p:sp>
      <p:sp>
        <p:nvSpPr>
          <p:cNvPr id="8" name="Oval 7">
            <a:extLst>
              <a:ext uri="{FF2B5EF4-FFF2-40B4-BE49-F238E27FC236}">
                <a16:creationId xmlns:a16="http://schemas.microsoft.com/office/drawing/2014/main" id="{AAC54E8C-7449-4DE0-8DCC-F06E90793E2F}"/>
              </a:ext>
            </a:extLst>
          </p:cNvPr>
          <p:cNvSpPr>
            <a:spLocks noChangeAspect="1"/>
          </p:cNvSpPr>
          <p:nvPr/>
        </p:nvSpPr>
        <p:spPr>
          <a:xfrm>
            <a:off x="2800178" y="930082"/>
            <a:ext cx="6591644" cy="58529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A1C08403-5CF1-4112-B4B1-50E8911357A6}"/>
              </a:ext>
            </a:extLst>
          </p:cNvPr>
          <p:cNvPicPr>
            <a:picLocks noChangeAspect="1"/>
          </p:cNvPicPr>
          <p:nvPr/>
        </p:nvPicPr>
        <p:blipFill>
          <a:blip r:embed="rId3"/>
          <a:stretch>
            <a:fillRect/>
          </a:stretch>
        </p:blipFill>
        <p:spPr>
          <a:xfrm>
            <a:off x="3142026" y="3374855"/>
            <a:ext cx="1173480" cy="1173480"/>
          </a:xfrm>
          <a:prstGeom prst="rect">
            <a:avLst/>
          </a:prstGeom>
        </p:spPr>
      </p:pic>
      <p:grpSp>
        <p:nvGrpSpPr>
          <p:cNvPr id="42" name="Group 41">
            <a:extLst>
              <a:ext uri="{FF2B5EF4-FFF2-40B4-BE49-F238E27FC236}">
                <a16:creationId xmlns:a16="http://schemas.microsoft.com/office/drawing/2014/main" id="{5709E633-6836-49BD-970E-62E8C6F5EFF3}"/>
              </a:ext>
            </a:extLst>
          </p:cNvPr>
          <p:cNvGrpSpPr>
            <a:grpSpLocks noChangeAspect="1"/>
          </p:cNvGrpSpPr>
          <p:nvPr/>
        </p:nvGrpSpPr>
        <p:grpSpPr>
          <a:xfrm>
            <a:off x="286994" y="3254493"/>
            <a:ext cx="1544719" cy="1371600"/>
            <a:chOff x="1626196" y="3509321"/>
            <a:chExt cx="2528272" cy="2244925"/>
          </a:xfrm>
        </p:grpSpPr>
        <p:sp>
          <p:nvSpPr>
            <p:cNvPr id="10" name="Oval 9">
              <a:extLst>
                <a:ext uri="{FF2B5EF4-FFF2-40B4-BE49-F238E27FC236}">
                  <a16:creationId xmlns:a16="http://schemas.microsoft.com/office/drawing/2014/main" id="{A24DAC15-B5A2-4B26-A997-1A76B0E5F80D}"/>
                </a:ext>
              </a:extLst>
            </p:cNvPr>
            <p:cNvSpPr/>
            <p:nvPr/>
          </p:nvSpPr>
          <p:spPr>
            <a:xfrm>
              <a:off x="1626196" y="3509321"/>
              <a:ext cx="2528272" cy="22449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6" name="Group 15">
              <a:extLst>
                <a:ext uri="{FF2B5EF4-FFF2-40B4-BE49-F238E27FC236}">
                  <a16:creationId xmlns:a16="http://schemas.microsoft.com/office/drawing/2014/main" id="{124024B4-C233-4070-9398-742B7D8B64BE}"/>
                </a:ext>
              </a:extLst>
            </p:cNvPr>
            <p:cNvGrpSpPr/>
            <p:nvPr/>
          </p:nvGrpSpPr>
          <p:grpSpPr>
            <a:xfrm>
              <a:off x="2198955" y="4216711"/>
              <a:ext cx="1383573" cy="830144"/>
              <a:chOff x="2198955" y="3530911"/>
              <a:chExt cx="1383573" cy="830144"/>
            </a:xfrm>
          </p:grpSpPr>
          <p:pic>
            <p:nvPicPr>
              <p:cNvPr id="13" name="Picture 12">
                <a:extLst>
                  <a:ext uri="{FF2B5EF4-FFF2-40B4-BE49-F238E27FC236}">
                    <a16:creationId xmlns:a16="http://schemas.microsoft.com/office/drawing/2014/main" id="{B1F8B403-5680-465D-8D20-D5B886392CFB}"/>
                  </a:ext>
                </a:extLst>
              </p:cNvPr>
              <p:cNvPicPr>
                <a:picLocks noChangeAspect="1"/>
              </p:cNvPicPr>
              <p:nvPr/>
            </p:nvPicPr>
            <p:blipFill>
              <a:blip r:embed="rId4"/>
              <a:stretch>
                <a:fillRect/>
              </a:stretch>
            </p:blipFill>
            <p:spPr>
              <a:xfrm>
                <a:off x="2198955" y="3530911"/>
                <a:ext cx="1382754" cy="830144"/>
              </a:xfrm>
              <a:prstGeom prst="rect">
                <a:avLst/>
              </a:prstGeom>
            </p:spPr>
          </p:pic>
          <p:pic>
            <p:nvPicPr>
              <p:cNvPr id="15" name="Picture 14">
                <a:extLst>
                  <a:ext uri="{FF2B5EF4-FFF2-40B4-BE49-F238E27FC236}">
                    <a16:creationId xmlns:a16="http://schemas.microsoft.com/office/drawing/2014/main" id="{04B6C4E2-AF5A-4263-B8D8-FD07C04AD041}"/>
                  </a:ext>
                </a:extLst>
              </p:cNvPr>
              <p:cNvPicPr>
                <a:picLocks noChangeAspect="1"/>
              </p:cNvPicPr>
              <p:nvPr/>
            </p:nvPicPr>
            <p:blipFill>
              <a:blip r:embed="rId5"/>
              <a:stretch>
                <a:fillRect/>
              </a:stretch>
            </p:blipFill>
            <p:spPr>
              <a:xfrm>
                <a:off x="2198955" y="3530911"/>
                <a:ext cx="1383573" cy="830144"/>
              </a:xfrm>
              <a:prstGeom prst="rect">
                <a:avLst/>
              </a:prstGeom>
            </p:spPr>
          </p:pic>
        </p:grpSp>
      </p:grpSp>
      <p:pic>
        <p:nvPicPr>
          <p:cNvPr id="22" name="Picture 21">
            <a:extLst>
              <a:ext uri="{FF2B5EF4-FFF2-40B4-BE49-F238E27FC236}">
                <a16:creationId xmlns:a16="http://schemas.microsoft.com/office/drawing/2014/main" id="{2F2DB737-924D-42ED-AB83-9570FEE0FB5B}"/>
              </a:ext>
            </a:extLst>
          </p:cNvPr>
          <p:cNvPicPr>
            <a:picLocks noChangeAspect="1"/>
          </p:cNvPicPr>
          <p:nvPr/>
        </p:nvPicPr>
        <p:blipFill>
          <a:blip r:embed="rId6"/>
          <a:stretch>
            <a:fillRect/>
          </a:stretch>
        </p:blipFill>
        <p:spPr>
          <a:xfrm>
            <a:off x="2032647" y="3589711"/>
            <a:ext cx="654055" cy="701164"/>
          </a:xfrm>
          <a:prstGeom prst="rect">
            <a:avLst/>
          </a:prstGeom>
        </p:spPr>
      </p:pic>
      <p:cxnSp>
        <p:nvCxnSpPr>
          <p:cNvPr id="25" name="Straight Arrow Connector 24">
            <a:extLst>
              <a:ext uri="{FF2B5EF4-FFF2-40B4-BE49-F238E27FC236}">
                <a16:creationId xmlns:a16="http://schemas.microsoft.com/office/drawing/2014/main" id="{E4735060-7BDB-413E-A732-F915C5BFCC05}"/>
              </a:ext>
            </a:extLst>
          </p:cNvPr>
          <p:cNvCxnSpPr>
            <a:cxnSpLocks/>
            <a:stCxn id="15" idx="3"/>
          </p:cNvCxnSpPr>
          <p:nvPr/>
        </p:nvCxnSpPr>
        <p:spPr>
          <a:xfrm>
            <a:off x="1482270" y="3940293"/>
            <a:ext cx="1726787" cy="42604"/>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sp>
        <p:nvSpPr>
          <p:cNvPr id="39" name="Rectangle: Rounded Corners 38">
            <a:extLst>
              <a:ext uri="{FF2B5EF4-FFF2-40B4-BE49-F238E27FC236}">
                <a16:creationId xmlns:a16="http://schemas.microsoft.com/office/drawing/2014/main" id="{B0B004DF-5492-4AE9-A957-020E11892885}"/>
              </a:ext>
            </a:extLst>
          </p:cNvPr>
          <p:cNvSpPr>
            <a:spLocks noChangeAspect="1"/>
          </p:cNvSpPr>
          <p:nvPr/>
        </p:nvSpPr>
        <p:spPr>
          <a:xfrm>
            <a:off x="522640" y="2750822"/>
            <a:ext cx="1069848" cy="364541"/>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AD Botnet</a:t>
            </a:r>
          </a:p>
          <a:p>
            <a:pPr algn="ctr"/>
            <a:r>
              <a:rPr lang="en-US" sz="1200" dirty="0"/>
              <a:t>Controller</a:t>
            </a:r>
            <a:endParaRPr lang="en-AU" sz="1200" dirty="0"/>
          </a:p>
        </p:txBody>
      </p:sp>
      <p:grpSp>
        <p:nvGrpSpPr>
          <p:cNvPr id="27" name="Group 26">
            <a:extLst>
              <a:ext uri="{FF2B5EF4-FFF2-40B4-BE49-F238E27FC236}">
                <a16:creationId xmlns:a16="http://schemas.microsoft.com/office/drawing/2014/main" id="{4F79319D-6875-4269-BF8A-B2590BC1BC0D}"/>
              </a:ext>
            </a:extLst>
          </p:cNvPr>
          <p:cNvGrpSpPr>
            <a:grpSpLocks noChangeAspect="1"/>
          </p:cNvGrpSpPr>
          <p:nvPr/>
        </p:nvGrpSpPr>
        <p:grpSpPr>
          <a:xfrm>
            <a:off x="10345047" y="3254493"/>
            <a:ext cx="1544719" cy="1371600"/>
            <a:chOff x="1626196" y="3509321"/>
            <a:chExt cx="2528272" cy="2244925"/>
          </a:xfrm>
        </p:grpSpPr>
        <p:sp>
          <p:nvSpPr>
            <p:cNvPr id="28" name="Oval 27">
              <a:extLst>
                <a:ext uri="{FF2B5EF4-FFF2-40B4-BE49-F238E27FC236}">
                  <a16:creationId xmlns:a16="http://schemas.microsoft.com/office/drawing/2014/main" id="{59FB4D44-FD9D-40A3-B675-99C073B88BA2}"/>
                </a:ext>
              </a:extLst>
            </p:cNvPr>
            <p:cNvSpPr/>
            <p:nvPr/>
          </p:nvSpPr>
          <p:spPr>
            <a:xfrm>
              <a:off x="1626196" y="3509321"/>
              <a:ext cx="2528272" cy="22449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0" name="Group 29">
              <a:extLst>
                <a:ext uri="{FF2B5EF4-FFF2-40B4-BE49-F238E27FC236}">
                  <a16:creationId xmlns:a16="http://schemas.microsoft.com/office/drawing/2014/main" id="{9BFC7449-9178-4AA6-9059-3FE8D07E8EA9}"/>
                </a:ext>
              </a:extLst>
            </p:cNvPr>
            <p:cNvGrpSpPr/>
            <p:nvPr/>
          </p:nvGrpSpPr>
          <p:grpSpPr>
            <a:xfrm>
              <a:off x="2198955" y="4216711"/>
              <a:ext cx="1383573" cy="830144"/>
              <a:chOff x="2198955" y="3530911"/>
              <a:chExt cx="1383573" cy="830144"/>
            </a:xfrm>
          </p:grpSpPr>
          <p:pic>
            <p:nvPicPr>
              <p:cNvPr id="31" name="Picture 30">
                <a:extLst>
                  <a:ext uri="{FF2B5EF4-FFF2-40B4-BE49-F238E27FC236}">
                    <a16:creationId xmlns:a16="http://schemas.microsoft.com/office/drawing/2014/main" id="{3BDFB932-747A-4A08-945C-DAC00205F1EB}"/>
                  </a:ext>
                </a:extLst>
              </p:cNvPr>
              <p:cNvPicPr>
                <a:picLocks noChangeAspect="1"/>
              </p:cNvPicPr>
              <p:nvPr/>
            </p:nvPicPr>
            <p:blipFill>
              <a:blip r:embed="rId4"/>
              <a:stretch>
                <a:fillRect/>
              </a:stretch>
            </p:blipFill>
            <p:spPr>
              <a:xfrm>
                <a:off x="2198955" y="3530911"/>
                <a:ext cx="1382754" cy="830144"/>
              </a:xfrm>
              <a:prstGeom prst="rect">
                <a:avLst/>
              </a:prstGeom>
            </p:spPr>
          </p:pic>
          <p:pic>
            <p:nvPicPr>
              <p:cNvPr id="32" name="Picture 31">
                <a:extLst>
                  <a:ext uri="{FF2B5EF4-FFF2-40B4-BE49-F238E27FC236}">
                    <a16:creationId xmlns:a16="http://schemas.microsoft.com/office/drawing/2014/main" id="{D36D905D-E81D-488E-A1EE-0C7D6FA882ED}"/>
                  </a:ext>
                </a:extLst>
              </p:cNvPr>
              <p:cNvPicPr>
                <a:picLocks noChangeAspect="1"/>
              </p:cNvPicPr>
              <p:nvPr/>
            </p:nvPicPr>
            <p:blipFill>
              <a:blip r:embed="rId5"/>
              <a:stretch>
                <a:fillRect/>
              </a:stretch>
            </p:blipFill>
            <p:spPr>
              <a:xfrm>
                <a:off x="2198955" y="3530911"/>
                <a:ext cx="1383573" cy="830144"/>
              </a:xfrm>
              <a:prstGeom prst="rect">
                <a:avLst/>
              </a:prstGeom>
            </p:spPr>
          </p:pic>
        </p:grpSp>
      </p:grpSp>
      <p:sp>
        <p:nvSpPr>
          <p:cNvPr id="33" name="Rectangle: Rounded Corners 32">
            <a:extLst>
              <a:ext uri="{FF2B5EF4-FFF2-40B4-BE49-F238E27FC236}">
                <a16:creationId xmlns:a16="http://schemas.microsoft.com/office/drawing/2014/main" id="{190FC4CD-A7AF-45AD-9A43-A887DCA1964F}"/>
              </a:ext>
            </a:extLst>
          </p:cNvPr>
          <p:cNvSpPr>
            <a:spLocks noChangeAspect="1"/>
          </p:cNvSpPr>
          <p:nvPr/>
        </p:nvSpPr>
        <p:spPr>
          <a:xfrm>
            <a:off x="10580693" y="2749603"/>
            <a:ext cx="1073426" cy="365760"/>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AD Botnet</a:t>
            </a:r>
          </a:p>
          <a:p>
            <a:pPr algn="ctr"/>
            <a:r>
              <a:rPr lang="en-US" sz="1200" dirty="0"/>
              <a:t>Bot</a:t>
            </a:r>
            <a:endParaRPr lang="en-AU" sz="1200" dirty="0"/>
          </a:p>
        </p:txBody>
      </p:sp>
      <p:pic>
        <p:nvPicPr>
          <p:cNvPr id="34" name="Picture 33">
            <a:extLst>
              <a:ext uri="{FF2B5EF4-FFF2-40B4-BE49-F238E27FC236}">
                <a16:creationId xmlns:a16="http://schemas.microsoft.com/office/drawing/2014/main" id="{F71F8764-12A4-4466-8CB1-5A42EA6B1620}"/>
              </a:ext>
            </a:extLst>
          </p:cNvPr>
          <p:cNvPicPr>
            <a:picLocks noChangeAspect="1"/>
          </p:cNvPicPr>
          <p:nvPr/>
        </p:nvPicPr>
        <p:blipFill>
          <a:blip r:embed="rId6"/>
          <a:stretch>
            <a:fillRect/>
          </a:stretch>
        </p:blipFill>
        <p:spPr>
          <a:xfrm>
            <a:off x="9552298" y="3589711"/>
            <a:ext cx="654055" cy="701164"/>
          </a:xfrm>
          <a:prstGeom prst="rect">
            <a:avLst/>
          </a:prstGeom>
        </p:spPr>
      </p:pic>
      <p:sp>
        <p:nvSpPr>
          <p:cNvPr id="36" name="Rectangle: Rounded Corners 35">
            <a:extLst>
              <a:ext uri="{FF2B5EF4-FFF2-40B4-BE49-F238E27FC236}">
                <a16:creationId xmlns:a16="http://schemas.microsoft.com/office/drawing/2014/main" id="{32B7373B-50E9-4E32-B34C-5706E64DBE7B}"/>
              </a:ext>
            </a:extLst>
          </p:cNvPr>
          <p:cNvSpPr>
            <a:spLocks/>
          </p:cNvSpPr>
          <p:nvPr/>
        </p:nvSpPr>
        <p:spPr>
          <a:xfrm>
            <a:off x="4206616" y="1154243"/>
            <a:ext cx="4413797" cy="5441429"/>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Domain Controller</a:t>
            </a:r>
          </a:p>
          <a:p>
            <a:pPr algn="ctr"/>
            <a:r>
              <a:rPr lang="en-US" sz="1600" b="1" dirty="0"/>
              <a:t>Key User Attribute Sizes</a:t>
            </a:r>
          </a:p>
          <a:p>
            <a:endParaRPr lang="en-US" sz="1600" dirty="0"/>
          </a:p>
          <a:p>
            <a:r>
              <a:rPr lang="en-US" sz="1600" b="1" dirty="0"/>
              <a:t>Binary Attributes</a:t>
            </a:r>
          </a:p>
          <a:p>
            <a:pPr marL="171450" indent="-171450">
              <a:buFont typeface="Arial" panose="020B0604020202020204" pitchFamily="34" charset="0"/>
              <a:buChar char="•"/>
            </a:pPr>
            <a:r>
              <a:rPr lang="en-US" dirty="0" err="1"/>
              <a:t>mSMQSignCertificates</a:t>
            </a:r>
            <a:endParaRPr lang="en-US" dirty="0"/>
          </a:p>
          <a:p>
            <a:pPr marL="171450" indent="-171450">
              <a:buFont typeface="Arial" panose="020B0604020202020204" pitchFamily="34" charset="0"/>
              <a:buChar char="•"/>
            </a:pPr>
            <a:r>
              <a:rPr lang="en-US" dirty="0" err="1"/>
              <a:t>thumbnailPhoto</a:t>
            </a:r>
            <a:endParaRPr lang="en-US" dirty="0"/>
          </a:p>
          <a:p>
            <a:pPr marL="171450" indent="-171450">
              <a:buFont typeface="Arial" panose="020B0604020202020204" pitchFamily="34" charset="0"/>
              <a:buChar char="•"/>
            </a:pPr>
            <a:r>
              <a:rPr lang="en-US" dirty="0" err="1"/>
              <a:t>userSMIMECertificate</a:t>
            </a:r>
            <a:endParaRPr lang="en-US" dirty="0"/>
          </a:p>
          <a:p>
            <a:pPr marL="171450" indent="-171450">
              <a:buFont typeface="Arial" panose="020B0604020202020204" pitchFamily="34" charset="0"/>
              <a:buChar char="•"/>
            </a:pPr>
            <a:r>
              <a:rPr lang="en-US" dirty="0" err="1"/>
              <a:t>userCert</a:t>
            </a:r>
            <a:endParaRPr lang="en-US" dirty="0"/>
          </a:p>
          <a:p>
            <a:pPr marL="171450" indent="-171450">
              <a:buFont typeface="Arial" panose="020B0604020202020204" pitchFamily="34" charset="0"/>
              <a:buChar char="•"/>
            </a:pPr>
            <a:r>
              <a:rPr lang="en-US" dirty="0" err="1"/>
              <a:t>registeredAddress</a:t>
            </a:r>
            <a:endParaRPr lang="en-US" dirty="0"/>
          </a:p>
          <a:p>
            <a:endParaRPr lang="en-US" sz="1600" dirty="0"/>
          </a:p>
          <a:p>
            <a:r>
              <a:rPr lang="en-US" sz="1600" b="1" dirty="0"/>
              <a:t>String Attributes</a:t>
            </a:r>
          </a:p>
          <a:p>
            <a:pPr marL="171450" indent="-171450">
              <a:buFont typeface="Arial" panose="020B0604020202020204" pitchFamily="34" charset="0"/>
              <a:buChar char="•"/>
            </a:pPr>
            <a:r>
              <a:rPr lang="en-US" dirty="0" err="1"/>
              <a:t>postalAddress</a:t>
            </a:r>
            <a:endParaRPr lang="en-US" dirty="0"/>
          </a:p>
          <a:p>
            <a:pPr marL="171450" indent="-171450">
              <a:buFont typeface="Arial" panose="020B0604020202020204" pitchFamily="34" charset="0"/>
              <a:buChar char="•"/>
            </a:pPr>
            <a:r>
              <a:rPr lang="en-US" dirty="0" err="1"/>
              <a:t>homePostalAddress</a:t>
            </a:r>
            <a:endParaRPr lang="en-US" dirty="0"/>
          </a:p>
          <a:p>
            <a:pPr marL="171450" indent="-171450">
              <a:buFont typeface="Arial" panose="020B0604020202020204" pitchFamily="34" charset="0"/>
              <a:buChar char="•"/>
            </a:pPr>
            <a:r>
              <a:rPr lang="en-US" dirty="0" err="1"/>
              <a:t>wWWHomePage</a:t>
            </a:r>
            <a:endParaRPr lang="en-US" dirty="0"/>
          </a:p>
          <a:p>
            <a:pPr marL="171450" indent="-171450">
              <a:buFont typeface="Arial" panose="020B0604020202020204" pitchFamily="34" charset="0"/>
              <a:buChar char="•"/>
            </a:pPr>
            <a:r>
              <a:rPr lang="en-US" dirty="0"/>
              <a:t>info</a:t>
            </a:r>
          </a:p>
          <a:p>
            <a:pPr marL="171450" indent="-171450">
              <a:buFont typeface="Arial" panose="020B0604020202020204" pitchFamily="34" charset="0"/>
              <a:buChar char="•"/>
            </a:pPr>
            <a:r>
              <a:rPr lang="en-US" dirty="0" err="1"/>
              <a:t>StreetAddress</a:t>
            </a:r>
            <a:endParaRPr lang="en-US" dirty="0"/>
          </a:p>
          <a:p>
            <a:pPr marL="171450" indent="-171450">
              <a:buFont typeface="Arial" panose="020B0604020202020204" pitchFamily="34" charset="0"/>
              <a:buChar char="•"/>
            </a:pPr>
            <a:r>
              <a:rPr lang="en-US" dirty="0"/>
              <a:t>street</a:t>
            </a:r>
          </a:p>
          <a:p>
            <a:pPr marL="171450" indent="-171450">
              <a:buFont typeface="Arial" panose="020B0604020202020204" pitchFamily="34" charset="0"/>
              <a:buChar char="•"/>
            </a:pPr>
            <a:r>
              <a:rPr lang="en-US" dirty="0" err="1"/>
              <a:t>primaryTelexNumber</a:t>
            </a:r>
            <a:endParaRPr lang="en-US" dirty="0"/>
          </a:p>
          <a:p>
            <a:pPr marL="171450" indent="-171450">
              <a:buFont typeface="Arial" panose="020B0604020202020204" pitchFamily="34" charset="0"/>
              <a:buChar char="•"/>
            </a:pPr>
            <a:r>
              <a:rPr lang="en-US" dirty="0" err="1"/>
              <a:t>st</a:t>
            </a:r>
            <a:endParaRPr lang="en-US" dirty="0"/>
          </a:p>
          <a:p>
            <a:pPr marL="171450" indent="-171450">
              <a:buFont typeface="Arial" panose="020B0604020202020204" pitchFamily="34" charset="0"/>
              <a:buChar char="•"/>
            </a:pPr>
            <a:r>
              <a:rPr lang="en-US" dirty="0" err="1"/>
              <a:t>ipPhone</a:t>
            </a:r>
            <a:endParaRPr lang="en-US" sz="1600" dirty="0"/>
          </a:p>
        </p:txBody>
      </p:sp>
      <p:sp>
        <p:nvSpPr>
          <p:cNvPr id="37" name="Rectangle: Rounded Corners 36">
            <a:extLst>
              <a:ext uri="{FF2B5EF4-FFF2-40B4-BE49-F238E27FC236}">
                <a16:creationId xmlns:a16="http://schemas.microsoft.com/office/drawing/2014/main" id="{8C196786-2ACD-4518-8C2F-10FABBA52772}"/>
              </a:ext>
            </a:extLst>
          </p:cNvPr>
          <p:cNvSpPr>
            <a:spLocks/>
          </p:cNvSpPr>
          <p:nvPr/>
        </p:nvSpPr>
        <p:spPr>
          <a:xfrm>
            <a:off x="7016647" y="1590217"/>
            <a:ext cx="2700751" cy="47853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endParaRPr lang="en-US" b="1" dirty="0"/>
          </a:p>
          <a:p>
            <a:r>
              <a:rPr lang="en-US" dirty="0"/>
              <a:t>(1 MB)</a:t>
            </a:r>
          </a:p>
          <a:p>
            <a:r>
              <a:rPr lang="en-US" dirty="0"/>
              <a:t>(100 KB)</a:t>
            </a:r>
          </a:p>
          <a:p>
            <a:r>
              <a:rPr lang="en-US" dirty="0"/>
              <a:t>(32 KB)</a:t>
            </a:r>
          </a:p>
          <a:p>
            <a:r>
              <a:rPr lang="en-US" dirty="0"/>
              <a:t>(32 KB)</a:t>
            </a:r>
          </a:p>
          <a:p>
            <a:r>
              <a:rPr lang="en-US" dirty="0"/>
              <a:t>(4 KB)</a:t>
            </a:r>
          </a:p>
          <a:p>
            <a:endParaRPr lang="en-US" dirty="0"/>
          </a:p>
          <a:p>
            <a:pPr marL="171450" indent="-171450">
              <a:buFont typeface="Arial" panose="020B0604020202020204" pitchFamily="34" charset="0"/>
              <a:buChar char="•"/>
            </a:pPr>
            <a:endParaRPr lang="en-US" dirty="0"/>
          </a:p>
          <a:p>
            <a:r>
              <a:rPr lang="en-US" dirty="0"/>
              <a:t>(4 KB)</a:t>
            </a:r>
          </a:p>
          <a:p>
            <a:r>
              <a:rPr lang="en-US" dirty="0"/>
              <a:t>(4 KB)</a:t>
            </a:r>
          </a:p>
          <a:p>
            <a:r>
              <a:rPr lang="en-US" dirty="0"/>
              <a:t>(2 KB)</a:t>
            </a:r>
          </a:p>
          <a:p>
            <a:r>
              <a:rPr lang="en-US" dirty="0"/>
              <a:t>(1 KB)</a:t>
            </a:r>
          </a:p>
          <a:p>
            <a:r>
              <a:rPr lang="en-US" dirty="0"/>
              <a:t>(1 KB)</a:t>
            </a:r>
          </a:p>
          <a:p>
            <a:r>
              <a:rPr lang="en-US" dirty="0"/>
              <a:t>(1 KB)</a:t>
            </a:r>
          </a:p>
          <a:p>
            <a:r>
              <a:rPr lang="en-US" dirty="0"/>
              <a:t>(64 bytes)</a:t>
            </a:r>
          </a:p>
          <a:p>
            <a:r>
              <a:rPr lang="en-US" dirty="0"/>
              <a:t>(64 bytes)</a:t>
            </a:r>
          </a:p>
          <a:p>
            <a:r>
              <a:rPr lang="en-US" dirty="0"/>
              <a:t>(64 bytes)</a:t>
            </a:r>
          </a:p>
        </p:txBody>
      </p:sp>
      <p:cxnSp>
        <p:nvCxnSpPr>
          <p:cNvPr id="23" name="Straight Arrow Connector 22">
            <a:extLst>
              <a:ext uri="{FF2B5EF4-FFF2-40B4-BE49-F238E27FC236}">
                <a16:creationId xmlns:a16="http://schemas.microsoft.com/office/drawing/2014/main" id="{F06EC96B-AF96-4A08-BDC1-46023081730A}"/>
              </a:ext>
            </a:extLst>
          </p:cNvPr>
          <p:cNvCxnSpPr>
            <a:cxnSpLocks/>
          </p:cNvCxnSpPr>
          <p:nvPr/>
        </p:nvCxnSpPr>
        <p:spPr>
          <a:xfrm>
            <a:off x="9109368" y="3963247"/>
            <a:ext cx="1528900" cy="19650"/>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9139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0515600" cy="1325563"/>
          </a:xfrm>
        </p:spPr>
        <p:txBody>
          <a:bodyPr/>
          <a:lstStyle/>
          <a:p>
            <a:pPr marL="236538"/>
            <a:r>
              <a:rPr lang="en-US" dirty="0"/>
              <a:t>Abusing AD Standard User Attributes</a:t>
            </a:r>
          </a:p>
        </p:txBody>
      </p:sp>
      <p:sp>
        <p:nvSpPr>
          <p:cNvPr id="8" name="Oval 7">
            <a:extLst>
              <a:ext uri="{FF2B5EF4-FFF2-40B4-BE49-F238E27FC236}">
                <a16:creationId xmlns:a16="http://schemas.microsoft.com/office/drawing/2014/main" id="{AAC54E8C-7449-4DE0-8DCC-F06E90793E2F}"/>
              </a:ext>
            </a:extLst>
          </p:cNvPr>
          <p:cNvSpPr>
            <a:spLocks noChangeAspect="1"/>
          </p:cNvSpPr>
          <p:nvPr/>
        </p:nvSpPr>
        <p:spPr>
          <a:xfrm>
            <a:off x="2800178" y="930082"/>
            <a:ext cx="6591644" cy="58529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A1C08403-5CF1-4112-B4B1-50E8911357A6}"/>
              </a:ext>
            </a:extLst>
          </p:cNvPr>
          <p:cNvPicPr>
            <a:picLocks noChangeAspect="1"/>
          </p:cNvPicPr>
          <p:nvPr/>
        </p:nvPicPr>
        <p:blipFill>
          <a:blip r:embed="rId3"/>
          <a:stretch>
            <a:fillRect/>
          </a:stretch>
        </p:blipFill>
        <p:spPr>
          <a:xfrm>
            <a:off x="3142026" y="3374855"/>
            <a:ext cx="1173480" cy="1173480"/>
          </a:xfrm>
          <a:prstGeom prst="rect">
            <a:avLst/>
          </a:prstGeom>
        </p:spPr>
      </p:pic>
      <p:grpSp>
        <p:nvGrpSpPr>
          <p:cNvPr id="42" name="Group 41">
            <a:extLst>
              <a:ext uri="{FF2B5EF4-FFF2-40B4-BE49-F238E27FC236}">
                <a16:creationId xmlns:a16="http://schemas.microsoft.com/office/drawing/2014/main" id="{5709E633-6836-49BD-970E-62E8C6F5EFF3}"/>
              </a:ext>
            </a:extLst>
          </p:cNvPr>
          <p:cNvGrpSpPr>
            <a:grpSpLocks noChangeAspect="1"/>
          </p:cNvGrpSpPr>
          <p:nvPr/>
        </p:nvGrpSpPr>
        <p:grpSpPr>
          <a:xfrm>
            <a:off x="286994" y="3254493"/>
            <a:ext cx="1544719" cy="1371600"/>
            <a:chOff x="1626196" y="3509321"/>
            <a:chExt cx="2528272" cy="2244925"/>
          </a:xfrm>
        </p:grpSpPr>
        <p:sp>
          <p:nvSpPr>
            <p:cNvPr id="10" name="Oval 9">
              <a:extLst>
                <a:ext uri="{FF2B5EF4-FFF2-40B4-BE49-F238E27FC236}">
                  <a16:creationId xmlns:a16="http://schemas.microsoft.com/office/drawing/2014/main" id="{A24DAC15-B5A2-4B26-A997-1A76B0E5F80D}"/>
                </a:ext>
              </a:extLst>
            </p:cNvPr>
            <p:cNvSpPr/>
            <p:nvPr/>
          </p:nvSpPr>
          <p:spPr>
            <a:xfrm>
              <a:off x="1626196" y="3509321"/>
              <a:ext cx="2528272" cy="22449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6" name="Group 15">
              <a:extLst>
                <a:ext uri="{FF2B5EF4-FFF2-40B4-BE49-F238E27FC236}">
                  <a16:creationId xmlns:a16="http://schemas.microsoft.com/office/drawing/2014/main" id="{124024B4-C233-4070-9398-742B7D8B64BE}"/>
                </a:ext>
              </a:extLst>
            </p:cNvPr>
            <p:cNvGrpSpPr/>
            <p:nvPr/>
          </p:nvGrpSpPr>
          <p:grpSpPr>
            <a:xfrm>
              <a:off x="2198955" y="4216711"/>
              <a:ext cx="1383573" cy="830144"/>
              <a:chOff x="2198955" y="3530911"/>
              <a:chExt cx="1383573" cy="830144"/>
            </a:xfrm>
          </p:grpSpPr>
          <p:pic>
            <p:nvPicPr>
              <p:cNvPr id="13" name="Picture 12">
                <a:extLst>
                  <a:ext uri="{FF2B5EF4-FFF2-40B4-BE49-F238E27FC236}">
                    <a16:creationId xmlns:a16="http://schemas.microsoft.com/office/drawing/2014/main" id="{B1F8B403-5680-465D-8D20-D5B886392CFB}"/>
                  </a:ext>
                </a:extLst>
              </p:cNvPr>
              <p:cNvPicPr>
                <a:picLocks noChangeAspect="1"/>
              </p:cNvPicPr>
              <p:nvPr/>
            </p:nvPicPr>
            <p:blipFill>
              <a:blip r:embed="rId4"/>
              <a:stretch>
                <a:fillRect/>
              </a:stretch>
            </p:blipFill>
            <p:spPr>
              <a:xfrm>
                <a:off x="2198955" y="3530911"/>
                <a:ext cx="1382754" cy="830144"/>
              </a:xfrm>
              <a:prstGeom prst="rect">
                <a:avLst/>
              </a:prstGeom>
            </p:spPr>
          </p:pic>
          <p:pic>
            <p:nvPicPr>
              <p:cNvPr id="15" name="Picture 14">
                <a:extLst>
                  <a:ext uri="{FF2B5EF4-FFF2-40B4-BE49-F238E27FC236}">
                    <a16:creationId xmlns:a16="http://schemas.microsoft.com/office/drawing/2014/main" id="{04B6C4E2-AF5A-4263-B8D8-FD07C04AD041}"/>
                  </a:ext>
                </a:extLst>
              </p:cNvPr>
              <p:cNvPicPr>
                <a:picLocks noChangeAspect="1"/>
              </p:cNvPicPr>
              <p:nvPr/>
            </p:nvPicPr>
            <p:blipFill>
              <a:blip r:embed="rId5"/>
              <a:stretch>
                <a:fillRect/>
              </a:stretch>
            </p:blipFill>
            <p:spPr>
              <a:xfrm>
                <a:off x="2198955" y="3530911"/>
                <a:ext cx="1383573" cy="830144"/>
              </a:xfrm>
              <a:prstGeom prst="rect">
                <a:avLst/>
              </a:prstGeom>
            </p:spPr>
          </p:pic>
        </p:grpSp>
      </p:grpSp>
      <p:pic>
        <p:nvPicPr>
          <p:cNvPr id="22" name="Picture 21">
            <a:extLst>
              <a:ext uri="{FF2B5EF4-FFF2-40B4-BE49-F238E27FC236}">
                <a16:creationId xmlns:a16="http://schemas.microsoft.com/office/drawing/2014/main" id="{2F2DB737-924D-42ED-AB83-9570FEE0FB5B}"/>
              </a:ext>
            </a:extLst>
          </p:cNvPr>
          <p:cNvPicPr>
            <a:picLocks noChangeAspect="1"/>
          </p:cNvPicPr>
          <p:nvPr/>
        </p:nvPicPr>
        <p:blipFill>
          <a:blip r:embed="rId6"/>
          <a:stretch>
            <a:fillRect/>
          </a:stretch>
        </p:blipFill>
        <p:spPr>
          <a:xfrm>
            <a:off x="2032647" y="3589711"/>
            <a:ext cx="654055" cy="701164"/>
          </a:xfrm>
          <a:prstGeom prst="rect">
            <a:avLst/>
          </a:prstGeom>
        </p:spPr>
      </p:pic>
      <p:cxnSp>
        <p:nvCxnSpPr>
          <p:cNvPr id="25" name="Straight Arrow Connector 24">
            <a:extLst>
              <a:ext uri="{FF2B5EF4-FFF2-40B4-BE49-F238E27FC236}">
                <a16:creationId xmlns:a16="http://schemas.microsoft.com/office/drawing/2014/main" id="{E4735060-7BDB-413E-A732-F915C5BFCC05}"/>
              </a:ext>
            </a:extLst>
          </p:cNvPr>
          <p:cNvCxnSpPr>
            <a:cxnSpLocks/>
            <a:stCxn id="15" idx="3"/>
          </p:cNvCxnSpPr>
          <p:nvPr/>
        </p:nvCxnSpPr>
        <p:spPr>
          <a:xfrm>
            <a:off x="1482270" y="3940293"/>
            <a:ext cx="1726787" cy="42604"/>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sp>
        <p:nvSpPr>
          <p:cNvPr id="39" name="Rectangle: Rounded Corners 38">
            <a:extLst>
              <a:ext uri="{FF2B5EF4-FFF2-40B4-BE49-F238E27FC236}">
                <a16:creationId xmlns:a16="http://schemas.microsoft.com/office/drawing/2014/main" id="{B0B004DF-5492-4AE9-A957-020E11892885}"/>
              </a:ext>
            </a:extLst>
          </p:cNvPr>
          <p:cNvSpPr>
            <a:spLocks noChangeAspect="1"/>
          </p:cNvSpPr>
          <p:nvPr/>
        </p:nvSpPr>
        <p:spPr>
          <a:xfrm>
            <a:off x="522640" y="2750822"/>
            <a:ext cx="1069848" cy="364541"/>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AD Botnet</a:t>
            </a:r>
          </a:p>
          <a:p>
            <a:pPr algn="ctr"/>
            <a:r>
              <a:rPr lang="en-US" sz="1200" dirty="0"/>
              <a:t>Controller</a:t>
            </a:r>
            <a:endParaRPr lang="en-AU" sz="1200" dirty="0"/>
          </a:p>
        </p:txBody>
      </p:sp>
      <p:grpSp>
        <p:nvGrpSpPr>
          <p:cNvPr id="27" name="Group 26">
            <a:extLst>
              <a:ext uri="{FF2B5EF4-FFF2-40B4-BE49-F238E27FC236}">
                <a16:creationId xmlns:a16="http://schemas.microsoft.com/office/drawing/2014/main" id="{4F79319D-6875-4269-BF8A-B2590BC1BC0D}"/>
              </a:ext>
            </a:extLst>
          </p:cNvPr>
          <p:cNvGrpSpPr>
            <a:grpSpLocks noChangeAspect="1"/>
          </p:cNvGrpSpPr>
          <p:nvPr/>
        </p:nvGrpSpPr>
        <p:grpSpPr>
          <a:xfrm>
            <a:off x="10345047" y="3254493"/>
            <a:ext cx="1544719" cy="1371600"/>
            <a:chOff x="1626196" y="3509321"/>
            <a:chExt cx="2528272" cy="2244925"/>
          </a:xfrm>
        </p:grpSpPr>
        <p:sp>
          <p:nvSpPr>
            <p:cNvPr id="28" name="Oval 27">
              <a:extLst>
                <a:ext uri="{FF2B5EF4-FFF2-40B4-BE49-F238E27FC236}">
                  <a16:creationId xmlns:a16="http://schemas.microsoft.com/office/drawing/2014/main" id="{59FB4D44-FD9D-40A3-B675-99C073B88BA2}"/>
                </a:ext>
              </a:extLst>
            </p:cNvPr>
            <p:cNvSpPr/>
            <p:nvPr/>
          </p:nvSpPr>
          <p:spPr>
            <a:xfrm>
              <a:off x="1626196" y="3509321"/>
              <a:ext cx="2528272" cy="22449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0" name="Group 29">
              <a:extLst>
                <a:ext uri="{FF2B5EF4-FFF2-40B4-BE49-F238E27FC236}">
                  <a16:creationId xmlns:a16="http://schemas.microsoft.com/office/drawing/2014/main" id="{9BFC7449-9178-4AA6-9059-3FE8D07E8EA9}"/>
                </a:ext>
              </a:extLst>
            </p:cNvPr>
            <p:cNvGrpSpPr/>
            <p:nvPr/>
          </p:nvGrpSpPr>
          <p:grpSpPr>
            <a:xfrm>
              <a:off x="2198955" y="4216711"/>
              <a:ext cx="1383573" cy="830144"/>
              <a:chOff x="2198955" y="3530911"/>
              <a:chExt cx="1383573" cy="830144"/>
            </a:xfrm>
          </p:grpSpPr>
          <p:pic>
            <p:nvPicPr>
              <p:cNvPr id="31" name="Picture 30">
                <a:extLst>
                  <a:ext uri="{FF2B5EF4-FFF2-40B4-BE49-F238E27FC236}">
                    <a16:creationId xmlns:a16="http://schemas.microsoft.com/office/drawing/2014/main" id="{3BDFB932-747A-4A08-945C-DAC00205F1EB}"/>
                  </a:ext>
                </a:extLst>
              </p:cNvPr>
              <p:cNvPicPr>
                <a:picLocks noChangeAspect="1"/>
              </p:cNvPicPr>
              <p:nvPr/>
            </p:nvPicPr>
            <p:blipFill>
              <a:blip r:embed="rId4"/>
              <a:stretch>
                <a:fillRect/>
              </a:stretch>
            </p:blipFill>
            <p:spPr>
              <a:xfrm>
                <a:off x="2198955" y="3530911"/>
                <a:ext cx="1382754" cy="830144"/>
              </a:xfrm>
              <a:prstGeom prst="rect">
                <a:avLst/>
              </a:prstGeom>
            </p:spPr>
          </p:pic>
          <p:pic>
            <p:nvPicPr>
              <p:cNvPr id="32" name="Picture 31">
                <a:extLst>
                  <a:ext uri="{FF2B5EF4-FFF2-40B4-BE49-F238E27FC236}">
                    <a16:creationId xmlns:a16="http://schemas.microsoft.com/office/drawing/2014/main" id="{D36D905D-E81D-488E-A1EE-0C7D6FA882ED}"/>
                  </a:ext>
                </a:extLst>
              </p:cNvPr>
              <p:cNvPicPr>
                <a:picLocks noChangeAspect="1"/>
              </p:cNvPicPr>
              <p:nvPr/>
            </p:nvPicPr>
            <p:blipFill>
              <a:blip r:embed="rId5"/>
              <a:stretch>
                <a:fillRect/>
              </a:stretch>
            </p:blipFill>
            <p:spPr>
              <a:xfrm>
                <a:off x="2198955" y="3530911"/>
                <a:ext cx="1383573" cy="830144"/>
              </a:xfrm>
              <a:prstGeom prst="rect">
                <a:avLst/>
              </a:prstGeom>
            </p:spPr>
          </p:pic>
        </p:grpSp>
      </p:grpSp>
      <p:sp>
        <p:nvSpPr>
          <p:cNvPr id="33" name="Rectangle: Rounded Corners 32">
            <a:extLst>
              <a:ext uri="{FF2B5EF4-FFF2-40B4-BE49-F238E27FC236}">
                <a16:creationId xmlns:a16="http://schemas.microsoft.com/office/drawing/2014/main" id="{190FC4CD-A7AF-45AD-9A43-A887DCA1964F}"/>
              </a:ext>
            </a:extLst>
          </p:cNvPr>
          <p:cNvSpPr>
            <a:spLocks noChangeAspect="1"/>
          </p:cNvSpPr>
          <p:nvPr/>
        </p:nvSpPr>
        <p:spPr>
          <a:xfrm>
            <a:off x="10580693" y="2749603"/>
            <a:ext cx="1073426" cy="365760"/>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AD Botnet</a:t>
            </a:r>
          </a:p>
          <a:p>
            <a:pPr algn="ctr"/>
            <a:r>
              <a:rPr lang="en-US" sz="1200" dirty="0"/>
              <a:t>Bot</a:t>
            </a:r>
            <a:endParaRPr lang="en-AU" sz="1200" dirty="0"/>
          </a:p>
        </p:txBody>
      </p:sp>
      <p:pic>
        <p:nvPicPr>
          <p:cNvPr id="34" name="Picture 33">
            <a:extLst>
              <a:ext uri="{FF2B5EF4-FFF2-40B4-BE49-F238E27FC236}">
                <a16:creationId xmlns:a16="http://schemas.microsoft.com/office/drawing/2014/main" id="{F71F8764-12A4-4466-8CB1-5A42EA6B1620}"/>
              </a:ext>
            </a:extLst>
          </p:cNvPr>
          <p:cNvPicPr>
            <a:picLocks noChangeAspect="1"/>
          </p:cNvPicPr>
          <p:nvPr/>
        </p:nvPicPr>
        <p:blipFill>
          <a:blip r:embed="rId6"/>
          <a:stretch>
            <a:fillRect/>
          </a:stretch>
        </p:blipFill>
        <p:spPr>
          <a:xfrm>
            <a:off x="9552298" y="3589711"/>
            <a:ext cx="654055" cy="701164"/>
          </a:xfrm>
          <a:prstGeom prst="rect">
            <a:avLst/>
          </a:prstGeom>
        </p:spPr>
      </p:pic>
      <p:sp>
        <p:nvSpPr>
          <p:cNvPr id="36" name="Rectangle: Rounded Corners 35">
            <a:extLst>
              <a:ext uri="{FF2B5EF4-FFF2-40B4-BE49-F238E27FC236}">
                <a16:creationId xmlns:a16="http://schemas.microsoft.com/office/drawing/2014/main" id="{32B7373B-50E9-4E32-B34C-5706E64DBE7B}"/>
              </a:ext>
            </a:extLst>
          </p:cNvPr>
          <p:cNvSpPr>
            <a:spLocks/>
          </p:cNvSpPr>
          <p:nvPr/>
        </p:nvSpPr>
        <p:spPr>
          <a:xfrm>
            <a:off x="4481008" y="2255645"/>
            <a:ext cx="3427931" cy="773009"/>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t>ipPhone</a:t>
            </a:r>
            <a:r>
              <a:rPr lang="en-US" sz="2000" dirty="0"/>
              <a:t>	(64 bytes)</a:t>
            </a:r>
          </a:p>
          <a:p>
            <a:pPr marL="171450" indent="-171450">
              <a:buFont typeface="Arial" panose="020B0604020202020204" pitchFamily="34" charset="0"/>
              <a:buChar char="•"/>
            </a:pPr>
            <a:r>
              <a:rPr lang="en-US" sz="2000" b="1" dirty="0"/>
              <a:t>Botnet GUID</a:t>
            </a:r>
          </a:p>
        </p:txBody>
      </p:sp>
      <p:sp>
        <p:nvSpPr>
          <p:cNvPr id="23" name="Rectangle: Rounded Corners 22">
            <a:extLst>
              <a:ext uri="{FF2B5EF4-FFF2-40B4-BE49-F238E27FC236}">
                <a16:creationId xmlns:a16="http://schemas.microsoft.com/office/drawing/2014/main" id="{A8802123-2E69-4636-B521-18C2382004D7}"/>
              </a:ext>
            </a:extLst>
          </p:cNvPr>
          <p:cNvSpPr>
            <a:spLocks noChangeAspect="1"/>
          </p:cNvSpPr>
          <p:nvPr/>
        </p:nvSpPr>
        <p:spPr>
          <a:xfrm>
            <a:off x="3136768" y="2750822"/>
            <a:ext cx="1069848" cy="364541"/>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Domain</a:t>
            </a:r>
          </a:p>
          <a:p>
            <a:pPr algn="ctr"/>
            <a:r>
              <a:rPr lang="en-US" sz="1200" dirty="0"/>
              <a:t>Controller</a:t>
            </a:r>
            <a:endParaRPr lang="en-AU" sz="1200" dirty="0"/>
          </a:p>
        </p:txBody>
      </p:sp>
      <p:sp>
        <p:nvSpPr>
          <p:cNvPr id="38" name="Rectangle: Rounded Corners 37">
            <a:extLst>
              <a:ext uri="{FF2B5EF4-FFF2-40B4-BE49-F238E27FC236}">
                <a16:creationId xmlns:a16="http://schemas.microsoft.com/office/drawing/2014/main" id="{B677F3CB-5E43-4B8A-B6BE-8D03CCD5AE0B}"/>
              </a:ext>
            </a:extLst>
          </p:cNvPr>
          <p:cNvSpPr>
            <a:spLocks/>
          </p:cNvSpPr>
          <p:nvPr/>
        </p:nvSpPr>
        <p:spPr>
          <a:xfrm>
            <a:off x="4481007" y="3157192"/>
            <a:ext cx="3427932" cy="775748"/>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Info (1 KB)</a:t>
            </a:r>
          </a:p>
          <a:p>
            <a:pPr marL="171450" indent="-171450">
              <a:buFont typeface="Arial" panose="020B0604020202020204" pitchFamily="34" charset="0"/>
              <a:buChar char="•"/>
            </a:pPr>
            <a:r>
              <a:rPr lang="en-US" sz="2000" b="1" dirty="0"/>
              <a:t>Control Channel</a:t>
            </a:r>
          </a:p>
        </p:txBody>
      </p:sp>
      <p:sp>
        <p:nvSpPr>
          <p:cNvPr id="40" name="Rectangle: Rounded Corners 39">
            <a:extLst>
              <a:ext uri="{FF2B5EF4-FFF2-40B4-BE49-F238E27FC236}">
                <a16:creationId xmlns:a16="http://schemas.microsoft.com/office/drawing/2014/main" id="{E3E08E8A-156C-4332-AA97-111201AA7712}"/>
              </a:ext>
            </a:extLst>
          </p:cNvPr>
          <p:cNvSpPr>
            <a:spLocks/>
          </p:cNvSpPr>
          <p:nvPr/>
        </p:nvSpPr>
        <p:spPr>
          <a:xfrm>
            <a:off x="4475983" y="4075279"/>
            <a:ext cx="3437981" cy="787744"/>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t>homePostalAddress</a:t>
            </a:r>
            <a:r>
              <a:rPr lang="en-US" sz="2000" dirty="0"/>
              <a:t> (4 KB)</a:t>
            </a:r>
          </a:p>
          <a:p>
            <a:pPr marL="171450" indent="-171450">
              <a:buFont typeface="Arial" panose="020B0604020202020204" pitchFamily="34" charset="0"/>
              <a:buChar char="•"/>
            </a:pPr>
            <a:r>
              <a:rPr lang="en-US" sz="2000" b="1" dirty="0"/>
              <a:t>Command Output</a:t>
            </a:r>
          </a:p>
        </p:txBody>
      </p:sp>
      <p:sp>
        <p:nvSpPr>
          <p:cNvPr id="41" name="Rectangle: Rounded Corners 40">
            <a:extLst>
              <a:ext uri="{FF2B5EF4-FFF2-40B4-BE49-F238E27FC236}">
                <a16:creationId xmlns:a16="http://schemas.microsoft.com/office/drawing/2014/main" id="{8B652555-2D2B-4E3D-9439-EE8AF28B7787}"/>
              </a:ext>
            </a:extLst>
          </p:cNvPr>
          <p:cNvSpPr>
            <a:spLocks/>
          </p:cNvSpPr>
          <p:nvPr/>
        </p:nvSpPr>
        <p:spPr>
          <a:xfrm>
            <a:off x="4481007" y="5002446"/>
            <a:ext cx="3427932" cy="790659"/>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t>mSMQSignCertificates</a:t>
            </a:r>
            <a:r>
              <a:rPr lang="en-US" sz="2000" dirty="0"/>
              <a:t> (1 MB)</a:t>
            </a:r>
          </a:p>
          <a:p>
            <a:pPr marL="171450" indent="-171450">
              <a:buFont typeface="Arial" panose="020B0604020202020204" pitchFamily="34" charset="0"/>
              <a:buChar char="•"/>
            </a:pPr>
            <a:r>
              <a:rPr lang="en-US" sz="2000" b="1" dirty="0"/>
              <a:t>File Transfers</a:t>
            </a:r>
          </a:p>
        </p:txBody>
      </p:sp>
      <p:sp>
        <p:nvSpPr>
          <p:cNvPr id="43" name="Rectangle: Rounded Corners 42">
            <a:extLst>
              <a:ext uri="{FF2B5EF4-FFF2-40B4-BE49-F238E27FC236}">
                <a16:creationId xmlns:a16="http://schemas.microsoft.com/office/drawing/2014/main" id="{D82CCE86-6A1C-403C-935E-0DC8704CF705}"/>
              </a:ext>
            </a:extLst>
          </p:cNvPr>
          <p:cNvSpPr>
            <a:spLocks/>
          </p:cNvSpPr>
          <p:nvPr/>
        </p:nvSpPr>
        <p:spPr>
          <a:xfrm>
            <a:off x="4316079" y="1913064"/>
            <a:ext cx="3799682" cy="4187934"/>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p>
        </p:txBody>
      </p:sp>
      <p:sp>
        <p:nvSpPr>
          <p:cNvPr id="2" name="Isosceles Triangle 1">
            <a:extLst>
              <a:ext uri="{FF2B5EF4-FFF2-40B4-BE49-F238E27FC236}">
                <a16:creationId xmlns:a16="http://schemas.microsoft.com/office/drawing/2014/main" id="{4B1020E0-BB94-4E79-9470-73D1B102C7A6}"/>
              </a:ext>
            </a:extLst>
          </p:cNvPr>
          <p:cNvSpPr/>
          <p:nvPr/>
        </p:nvSpPr>
        <p:spPr>
          <a:xfrm rot="5400000">
            <a:off x="4227224" y="2930203"/>
            <a:ext cx="89941" cy="457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4" name="Straight Arrow Connector 43">
            <a:extLst>
              <a:ext uri="{FF2B5EF4-FFF2-40B4-BE49-F238E27FC236}">
                <a16:creationId xmlns:a16="http://schemas.microsoft.com/office/drawing/2014/main" id="{96E8796F-6706-414F-BBF7-F3B5D39E4C91}"/>
              </a:ext>
            </a:extLst>
          </p:cNvPr>
          <p:cNvCxnSpPr>
            <a:cxnSpLocks/>
          </p:cNvCxnSpPr>
          <p:nvPr/>
        </p:nvCxnSpPr>
        <p:spPr>
          <a:xfrm>
            <a:off x="8971441" y="3940293"/>
            <a:ext cx="1726787" cy="42604"/>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45556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0515600" cy="1325563"/>
          </a:xfrm>
        </p:spPr>
        <p:txBody>
          <a:bodyPr/>
          <a:lstStyle/>
          <a:p>
            <a:pPr marL="225425"/>
            <a:r>
              <a:rPr lang="en-AU" dirty="0"/>
              <a:t>Bot Registration Process</a:t>
            </a:r>
            <a:endParaRPr lang="en-US" dirty="0"/>
          </a:p>
        </p:txBody>
      </p:sp>
      <p:sp>
        <p:nvSpPr>
          <p:cNvPr id="2" name="Content Placeholder 1"/>
          <p:cNvSpPr>
            <a:spLocks noGrp="1"/>
          </p:cNvSpPr>
          <p:nvPr>
            <p:ph idx="1"/>
          </p:nvPr>
        </p:nvSpPr>
        <p:spPr>
          <a:xfrm>
            <a:off x="838199" y="1390997"/>
            <a:ext cx="11004665" cy="4477788"/>
          </a:xfrm>
        </p:spPr>
        <p:txBody>
          <a:bodyPr>
            <a:normAutofit lnSpcReduction="10000"/>
          </a:bodyPr>
          <a:lstStyle/>
          <a:p>
            <a:r>
              <a:rPr lang="en-US" dirty="0" err="1"/>
              <a:t>ipPhone</a:t>
            </a:r>
            <a:r>
              <a:rPr lang="en-US" dirty="0"/>
              <a:t> (Botnet GUID)</a:t>
            </a:r>
          </a:p>
          <a:p>
            <a:endParaRPr lang="en-US" dirty="0"/>
          </a:p>
          <a:p>
            <a:pPr lvl="1"/>
            <a:r>
              <a:rPr lang="en-US" dirty="0"/>
              <a:t>AD Botnet GUID stored in </a:t>
            </a:r>
            <a:r>
              <a:rPr lang="en-US" dirty="0" err="1"/>
              <a:t>ipPhone</a:t>
            </a:r>
            <a:r>
              <a:rPr lang="en-US" dirty="0"/>
              <a:t> attribute</a:t>
            </a:r>
          </a:p>
          <a:p>
            <a:pPr lvl="1"/>
            <a:r>
              <a:rPr lang="en-US" dirty="0"/>
              <a:t>Enables bots to search AD to identify other members of the AD Botnet</a:t>
            </a:r>
          </a:p>
          <a:p>
            <a:pPr marL="0" indent="0">
              <a:buNone/>
            </a:pPr>
            <a:endParaRPr lang="en-US" dirty="0"/>
          </a:p>
          <a:p>
            <a:r>
              <a:rPr lang="en-US" dirty="0" err="1"/>
              <a:t>homePostalAddress</a:t>
            </a:r>
            <a:r>
              <a:rPr lang="en-US" dirty="0"/>
              <a:t> (Command Output)</a:t>
            </a:r>
          </a:p>
          <a:p>
            <a:endParaRPr lang="en-US" dirty="0"/>
          </a:p>
          <a:p>
            <a:pPr lvl="1"/>
            <a:r>
              <a:rPr lang="en-US" dirty="0"/>
              <a:t>This attribute is used to return the Command Output to the calling bot</a:t>
            </a:r>
          </a:p>
          <a:p>
            <a:pPr lvl="1"/>
            <a:r>
              <a:rPr lang="en-US" dirty="0"/>
              <a:t>This attribute is simply initialized to a known value</a:t>
            </a:r>
          </a:p>
          <a:p>
            <a:pPr lvl="1"/>
            <a:r>
              <a:rPr lang="en-US" dirty="0"/>
              <a:t>The attribute used for the “Command Output” is configurable</a:t>
            </a:r>
          </a:p>
        </p:txBody>
      </p:sp>
    </p:spTree>
    <p:extLst>
      <p:ext uri="{BB962C8B-B14F-4D97-AF65-F5344CB8AC3E}">
        <p14:creationId xmlns:p14="http://schemas.microsoft.com/office/powerpoint/2010/main" val="3088881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0515600" cy="1325563"/>
          </a:xfrm>
        </p:spPr>
        <p:txBody>
          <a:bodyPr/>
          <a:lstStyle/>
          <a:p>
            <a:pPr marL="225425"/>
            <a:r>
              <a:rPr lang="en-AU" dirty="0"/>
              <a:t>Bot Registration Process</a:t>
            </a:r>
            <a:endParaRPr lang="en-US" dirty="0"/>
          </a:p>
        </p:txBody>
      </p:sp>
      <p:sp>
        <p:nvSpPr>
          <p:cNvPr id="2" name="Content Placeholder 1"/>
          <p:cNvSpPr>
            <a:spLocks noGrp="1"/>
          </p:cNvSpPr>
          <p:nvPr>
            <p:ph idx="1"/>
          </p:nvPr>
        </p:nvSpPr>
        <p:spPr>
          <a:xfrm>
            <a:off x="838199" y="1390996"/>
            <a:ext cx="11353801" cy="4680019"/>
          </a:xfrm>
        </p:spPr>
        <p:txBody>
          <a:bodyPr>
            <a:normAutofit fontScale="77500" lnSpcReduction="20000"/>
          </a:bodyPr>
          <a:lstStyle/>
          <a:p>
            <a:r>
              <a:rPr lang="en-US" dirty="0"/>
              <a:t>Info Attribute (Control Channel) </a:t>
            </a:r>
          </a:p>
          <a:p>
            <a:pPr marL="0" indent="0">
              <a:buNone/>
            </a:pPr>
            <a:endParaRPr lang="en-US" dirty="0"/>
          </a:p>
          <a:p>
            <a:pPr marL="0" indent="0">
              <a:buNone/>
            </a:pPr>
            <a:r>
              <a:rPr lang="en-US" dirty="0"/>
              <a:t>&lt;Username&gt;:&lt;Hostname&gt;:&lt;</a:t>
            </a:r>
            <a:r>
              <a:rPr lang="en-US" dirty="0" err="1"/>
              <a:t>BotState</a:t>
            </a:r>
            <a:r>
              <a:rPr lang="en-US" dirty="0"/>
              <a:t>&gt;:&lt;</a:t>
            </a:r>
            <a:r>
              <a:rPr lang="en-US" dirty="0" err="1"/>
              <a:t>DstUser</a:t>
            </a:r>
            <a:r>
              <a:rPr lang="en-US" dirty="0"/>
              <a:t>&gt;:&lt;</a:t>
            </a:r>
            <a:r>
              <a:rPr lang="en-US" dirty="0" err="1"/>
              <a:t>DstHost</a:t>
            </a:r>
            <a:r>
              <a:rPr lang="en-US" dirty="0"/>
              <a:t>&gt;:&lt;</a:t>
            </a:r>
            <a:r>
              <a:rPr lang="en-US" dirty="0" err="1"/>
              <a:t>CommandID</a:t>
            </a:r>
            <a:r>
              <a:rPr lang="en-US" dirty="0"/>
              <a:t>&gt;:&lt;</a:t>
            </a:r>
            <a:r>
              <a:rPr lang="en-US" dirty="0" err="1"/>
              <a:t>Cmd</a:t>
            </a:r>
            <a:r>
              <a:rPr lang="en-US" dirty="0"/>
              <a:t>&gt;</a:t>
            </a:r>
          </a:p>
          <a:p>
            <a:pPr marL="0" indent="0">
              <a:buNone/>
            </a:pPr>
            <a:endParaRPr lang="en-US" dirty="0"/>
          </a:p>
          <a:p>
            <a:r>
              <a:rPr lang="en-US" dirty="0"/>
              <a:t>Username:		User the bot is running as (</a:t>
            </a:r>
            <a:r>
              <a:rPr lang="en-US" dirty="0" err="1"/>
              <a:t>eg</a:t>
            </a:r>
            <a:r>
              <a:rPr lang="en-US" dirty="0"/>
              <a:t>, “staff1”)</a:t>
            </a:r>
          </a:p>
          <a:p>
            <a:r>
              <a:rPr lang="en-US" dirty="0"/>
              <a:t>Hostname:		Host the bot is running on (</a:t>
            </a:r>
            <a:r>
              <a:rPr lang="en-US" dirty="0" err="1"/>
              <a:t>eg</a:t>
            </a:r>
            <a:r>
              <a:rPr lang="en-US" dirty="0"/>
              <a:t>, “WIN-15PSMN6GMS4”)</a:t>
            </a:r>
          </a:p>
          <a:p>
            <a:r>
              <a:rPr lang="en-US" dirty="0" err="1"/>
              <a:t>BotState</a:t>
            </a:r>
            <a:r>
              <a:rPr lang="en-US" dirty="0"/>
              <a:t>:		Current State or Function: Wait, Ack, </a:t>
            </a:r>
            <a:r>
              <a:rPr lang="en-US" dirty="0" err="1"/>
              <a:t>RunCmd</a:t>
            </a:r>
            <a:r>
              <a:rPr lang="en-US" dirty="0"/>
              <a:t>, </a:t>
            </a:r>
            <a:r>
              <a:rPr lang="en-US" dirty="0" err="1"/>
              <a:t>GetFile</a:t>
            </a:r>
            <a:r>
              <a:rPr lang="en-US" dirty="0"/>
              <a:t>, </a:t>
            </a:r>
            <a:r>
              <a:rPr lang="en-US" dirty="0" err="1"/>
              <a:t>SendShell</a:t>
            </a:r>
            <a:endParaRPr lang="en-US" dirty="0"/>
          </a:p>
          <a:p>
            <a:r>
              <a:rPr lang="en-US" dirty="0" err="1"/>
              <a:t>DstUser</a:t>
            </a:r>
            <a:r>
              <a:rPr lang="en-US" dirty="0"/>
              <a:t>:		Destination user to run the command as</a:t>
            </a:r>
          </a:p>
          <a:p>
            <a:r>
              <a:rPr lang="en-US" dirty="0" err="1"/>
              <a:t>DstHost</a:t>
            </a:r>
            <a:r>
              <a:rPr lang="en-US" dirty="0"/>
              <a:t>:		Destination host to run the command on</a:t>
            </a:r>
          </a:p>
          <a:p>
            <a:r>
              <a:rPr lang="en-US" dirty="0" err="1"/>
              <a:t>CommandID</a:t>
            </a:r>
            <a:r>
              <a:rPr lang="en-US" dirty="0"/>
              <a:t>		Unique command ID to allow tracking of different commands</a:t>
            </a:r>
          </a:p>
          <a:p>
            <a:r>
              <a:rPr lang="en-US" dirty="0" err="1"/>
              <a:t>Cmd</a:t>
            </a:r>
            <a:r>
              <a:rPr lang="en-US" dirty="0"/>
              <a:t>			AD Botnet command to execute</a:t>
            </a:r>
          </a:p>
          <a:p>
            <a:endParaRPr lang="en-US" dirty="0"/>
          </a:p>
          <a:p>
            <a:r>
              <a:rPr lang="en-US" dirty="0"/>
              <a:t>Example: 		staff1 : WIN122 : </a:t>
            </a:r>
            <a:r>
              <a:rPr lang="en-US" dirty="0" err="1"/>
              <a:t>RunCmd</a:t>
            </a:r>
            <a:r>
              <a:rPr lang="en-US" dirty="0"/>
              <a:t> : staff2 : WIN184 : 1603000 : base64(ipconfig)</a:t>
            </a:r>
          </a:p>
          <a:p>
            <a:endParaRPr lang="en-US" dirty="0"/>
          </a:p>
          <a:p>
            <a:endParaRPr lang="en-US" dirty="0"/>
          </a:p>
          <a:p>
            <a:endParaRPr lang="en-US" dirty="0"/>
          </a:p>
        </p:txBody>
      </p:sp>
    </p:spTree>
    <p:extLst>
      <p:ext uri="{BB962C8B-B14F-4D97-AF65-F5344CB8AC3E}">
        <p14:creationId xmlns:p14="http://schemas.microsoft.com/office/powerpoint/2010/main" val="2613848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0515600" cy="1325563"/>
          </a:xfrm>
        </p:spPr>
        <p:txBody>
          <a:bodyPr/>
          <a:lstStyle/>
          <a:p>
            <a:pPr marL="236538"/>
            <a:r>
              <a:rPr lang="en-AU" dirty="0"/>
              <a:t>Bot Registration Process</a:t>
            </a:r>
            <a:endParaRPr lang="en-US" dirty="0"/>
          </a:p>
        </p:txBody>
      </p:sp>
      <p:sp>
        <p:nvSpPr>
          <p:cNvPr id="8" name="Oval 7">
            <a:extLst>
              <a:ext uri="{FF2B5EF4-FFF2-40B4-BE49-F238E27FC236}">
                <a16:creationId xmlns:a16="http://schemas.microsoft.com/office/drawing/2014/main" id="{AAC54E8C-7449-4DE0-8DCC-F06E90793E2F}"/>
              </a:ext>
            </a:extLst>
          </p:cNvPr>
          <p:cNvSpPr>
            <a:spLocks noChangeAspect="1"/>
          </p:cNvSpPr>
          <p:nvPr/>
        </p:nvSpPr>
        <p:spPr>
          <a:xfrm>
            <a:off x="2800178" y="930082"/>
            <a:ext cx="6591644" cy="58529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A1C08403-5CF1-4112-B4B1-50E8911357A6}"/>
              </a:ext>
            </a:extLst>
          </p:cNvPr>
          <p:cNvPicPr>
            <a:picLocks noChangeAspect="1"/>
          </p:cNvPicPr>
          <p:nvPr/>
        </p:nvPicPr>
        <p:blipFill>
          <a:blip r:embed="rId3"/>
          <a:stretch>
            <a:fillRect/>
          </a:stretch>
        </p:blipFill>
        <p:spPr>
          <a:xfrm>
            <a:off x="3142026" y="3374855"/>
            <a:ext cx="1173480" cy="1173480"/>
          </a:xfrm>
          <a:prstGeom prst="rect">
            <a:avLst/>
          </a:prstGeom>
        </p:spPr>
      </p:pic>
      <p:grpSp>
        <p:nvGrpSpPr>
          <p:cNvPr id="42" name="Group 41">
            <a:extLst>
              <a:ext uri="{FF2B5EF4-FFF2-40B4-BE49-F238E27FC236}">
                <a16:creationId xmlns:a16="http://schemas.microsoft.com/office/drawing/2014/main" id="{5709E633-6836-49BD-970E-62E8C6F5EFF3}"/>
              </a:ext>
            </a:extLst>
          </p:cNvPr>
          <p:cNvGrpSpPr>
            <a:grpSpLocks noChangeAspect="1"/>
          </p:cNvGrpSpPr>
          <p:nvPr/>
        </p:nvGrpSpPr>
        <p:grpSpPr>
          <a:xfrm>
            <a:off x="286994" y="3254493"/>
            <a:ext cx="1544719" cy="1371600"/>
            <a:chOff x="1626196" y="3509321"/>
            <a:chExt cx="2528272" cy="2244925"/>
          </a:xfrm>
        </p:grpSpPr>
        <p:sp>
          <p:nvSpPr>
            <p:cNvPr id="10" name="Oval 9">
              <a:extLst>
                <a:ext uri="{FF2B5EF4-FFF2-40B4-BE49-F238E27FC236}">
                  <a16:creationId xmlns:a16="http://schemas.microsoft.com/office/drawing/2014/main" id="{A24DAC15-B5A2-4B26-A997-1A76B0E5F80D}"/>
                </a:ext>
              </a:extLst>
            </p:cNvPr>
            <p:cNvSpPr/>
            <p:nvPr/>
          </p:nvSpPr>
          <p:spPr>
            <a:xfrm>
              <a:off x="1626196" y="3509321"/>
              <a:ext cx="2528272" cy="22449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6" name="Group 15">
              <a:extLst>
                <a:ext uri="{FF2B5EF4-FFF2-40B4-BE49-F238E27FC236}">
                  <a16:creationId xmlns:a16="http://schemas.microsoft.com/office/drawing/2014/main" id="{124024B4-C233-4070-9398-742B7D8B64BE}"/>
                </a:ext>
              </a:extLst>
            </p:cNvPr>
            <p:cNvGrpSpPr/>
            <p:nvPr/>
          </p:nvGrpSpPr>
          <p:grpSpPr>
            <a:xfrm>
              <a:off x="2198955" y="4216711"/>
              <a:ext cx="1383573" cy="830144"/>
              <a:chOff x="2198955" y="3530911"/>
              <a:chExt cx="1383573" cy="830144"/>
            </a:xfrm>
          </p:grpSpPr>
          <p:pic>
            <p:nvPicPr>
              <p:cNvPr id="13" name="Picture 12">
                <a:extLst>
                  <a:ext uri="{FF2B5EF4-FFF2-40B4-BE49-F238E27FC236}">
                    <a16:creationId xmlns:a16="http://schemas.microsoft.com/office/drawing/2014/main" id="{B1F8B403-5680-465D-8D20-D5B886392CFB}"/>
                  </a:ext>
                </a:extLst>
              </p:cNvPr>
              <p:cNvPicPr>
                <a:picLocks noChangeAspect="1"/>
              </p:cNvPicPr>
              <p:nvPr/>
            </p:nvPicPr>
            <p:blipFill>
              <a:blip r:embed="rId4"/>
              <a:stretch>
                <a:fillRect/>
              </a:stretch>
            </p:blipFill>
            <p:spPr>
              <a:xfrm>
                <a:off x="2198955" y="3530911"/>
                <a:ext cx="1382754" cy="830144"/>
              </a:xfrm>
              <a:prstGeom prst="rect">
                <a:avLst/>
              </a:prstGeom>
            </p:spPr>
          </p:pic>
          <p:pic>
            <p:nvPicPr>
              <p:cNvPr id="15" name="Picture 14">
                <a:extLst>
                  <a:ext uri="{FF2B5EF4-FFF2-40B4-BE49-F238E27FC236}">
                    <a16:creationId xmlns:a16="http://schemas.microsoft.com/office/drawing/2014/main" id="{04B6C4E2-AF5A-4263-B8D8-FD07C04AD041}"/>
                  </a:ext>
                </a:extLst>
              </p:cNvPr>
              <p:cNvPicPr>
                <a:picLocks noChangeAspect="1"/>
              </p:cNvPicPr>
              <p:nvPr/>
            </p:nvPicPr>
            <p:blipFill>
              <a:blip r:embed="rId5"/>
              <a:stretch>
                <a:fillRect/>
              </a:stretch>
            </p:blipFill>
            <p:spPr>
              <a:xfrm>
                <a:off x="2198955" y="3530911"/>
                <a:ext cx="1383573" cy="830144"/>
              </a:xfrm>
              <a:prstGeom prst="rect">
                <a:avLst/>
              </a:prstGeom>
            </p:spPr>
          </p:pic>
        </p:grpSp>
      </p:grpSp>
      <p:pic>
        <p:nvPicPr>
          <p:cNvPr id="22" name="Picture 21">
            <a:extLst>
              <a:ext uri="{FF2B5EF4-FFF2-40B4-BE49-F238E27FC236}">
                <a16:creationId xmlns:a16="http://schemas.microsoft.com/office/drawing/2014/main" id="{2F2DB737-924D-42ED-AB83-9570FEE0FB5B}"/>
              </a:ext>
            </a:extLst>
          </p:cNvPr>
          <p:cNvPicPr>
            <a:picLocks noChangeAspect="1"/>
          </p:cNvPicPr>
          <p:nvPr/>
        </p:nvPicPr>
        <p:blipFill>
          <a:blip r:embed="rId6"/>
          <a:stretch>
            <a:fillRect/>
          </a:stretch>
        </p:blipFill>
        <p:spPr>
          <a:xfrm>
            <a:off x="2032647" y="3589711"/>
            <a:ext cx="654055" cy="701164"/>
          </a:xfrm>
          <a:prstGeom prst="rect">
            <a:avLst/>
          </a:prstGeom>
        </p:spPr>
      </p:pic>
      <p:sp>
        <p:nvSpPr>
          <p:cNvPr id="39" name="Rectangle: Rounded Corners 38">
            <a:extLst>
              <a:ext uri="{FF2B5EF4-FFF2-40B4-BE49-F238E27FC236}">
                <a16:creationId xmlns:a16="http://schemas.microsoft.com/office/drawing/2014/main" id="{B0B004DF-5492-4AE9-A957-020E11892885}"/>
              </a:ext>
            </a:extLst>
          </p:cNvPr>
          <p:cNvSpPr>
            <a:spLocks noChangeAspect="1"/>
          </p:cNvSpPr>
          <p:nvPr/>
        </p:nvSpPr>
        <p:spPr>
          <a:xfrm>
            <a:off x="522640" y="2750822"/>
            <a:ext cx="1069848" cy="364541"/>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AD Botnet</a:t>
            </a:r>
          </a:p>
          <a:p>
            <a:pPr algn="ctr"/>
            <a:r>
              <a:rPr lang="en-US" sz="1200" dirty="0"/>
              <a:t>Controller</a:t>
            </a:r>
            <a:endParaRPr lang="en-AU" sz="1200" dirty="0"/>
          </a:p>
        </p:txBody>
      </p:sp>
      <p:grpSp>
        <p:nvGrpSpPr>
          <p:cNvPr id="27" name="Group 26">
            <a:extLst>
              <a:ext uri="{FF2B5EF4-FFF2-40B4-BE49-F238E27FC236}">
                <a16:creationId xmlns:a16="http://schemas.microsoft.com/office/drawing/2014/main" id="{4F79319D-6875-4269-BF8A-B2590BC1BC0D}"/>
              </a:ext>
            </a:extLst>
          </p:cNvPr>
          <p:cNvGrpSpPr>
            <a:grpSpLocks noChangeAspect="1"/>
          </p:cNvGrpSpPr>
          <p:nvPr/>
        </p:nvGrpSpPr>
        <p:grpSpPr>
          <a:xfrm>
            <a:off x="10345047" y="3254493"/>
            <a:ext cx="1544719" cy="1371600"/>
            <a:chOff x="1626196" y="3509321"/>
            <a:chExt cx="2528272" cy="2244925"/>
          </a:xfrm>
        </p:grpSpPr>
        <p:sp>
          <p:nvSpPr>
            <p:cNvPr id="28" name="Oval 27">
              <a:extLst>
                <a:ext uri="{FF2B5EF4-FFF2-40B4-BE49-F238E27FC236}">
                  <a16:creationId xmlns:a16="http://schemas.microsoft.com/office/drawing/2014/main" id="{59FB4D44-FD9D-40A3-B675-99C073B88BA2}"/>
                </a:ext>
              </a:extLst>
            </p:cNvPr>
            <p:cNvSpPr/>
            <p:nvPr/>
          </p:nvSpPr>
          <p:spPr>
            <a:xfrm>
              <a:off x="1626196" y="3509321"/>
              <a:ext cx="2528272" cy="22449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0" name="Group 29">
              <a:extLst>
                <a:ext uri="{FF2B5EF4-FFF2-40B4-BE49-F238E27FC236}">
                  <a16:creationId xmlns:a16="http://schemas.microsoft.com/office/drawing/2014/main" id="{9BFC7449-9178-4AA6-9059-3FE8D07E8EA9}"/>
                </a:ext>
              </a:extLst>
            </p:cNvPr>
            <p:cNvGrpSpPr/>
            <p:nvPr/>
          </p:nvGrpSpPr>
          <p:grpSpPr>
            <a:xfrm>
              <a:off x="2198955" y="4216711"/>
              <a:ext cx="1383573" cy="830144"/>
              <a:chOff x="2198955" y="3530911"/>
              <a:chExt cx="1383573" cy="830144"/>
            </a:xfrm>
          </p:grpSpPr>
          <p:pic>
            <p:nvPicPr>
              <p:cNvPr id="31" name="Picture 30">
                <a:extLst>
                  <a:ext uri="{FF2B5EF4-FFF2-40B4-BE49-F238E27FC236}">
                    <a16:creationId xmlns:a16="http://schemas.microsoft.com/office/drawing/2014/main" id="{3BDFB932-747A-4A08-945C-DAC00205F1EB}"/>
                  </a:ext>
                </a:extLst>
              </p:cNvPr>
              <p:cNvPicPr>
                <a:picLocks noChangeAspect="1"/>
              </p:cNvPicPr>
              <p:nvPr/>
            </p:nvPicPr>
            <p:blipFill>
              <a:blip r:embed="rId4"/>
              <a:stretch>
                <a:fillRect/>
              </a:stretch>
            </p:blipFill>
            <p:spPr>
              <a:xfrm>
                <a:off x="2198955" y="3530911"/>
                <a:ext cx="1382754" cy="830144"/>
              </a:xfrm>
              <a:prstGeom prst="rect">
                <a:avLst/>
              </a:prstGeom>
            </p:spPr>
          </p:pic>
          <p:pic>
            <p:nvPicPr>
              <p:cNvPr id="32" name="Picture 31">
                <a:extLst>
                  <a:ext uri="{FF2B5EF4-FFF2-40B4-BE49-F238E27FC236}">
                    <a16:creationId xmlns:a16="http://schemas.microsoft.com/office/drawing/2014/main" id="{D36D905D-E81D-488E-A1EE-0C7D6FA882ED}"/>
                  </a:ext>
                </a:extLst>
              </p:cNvPr>
              <p:cNvPicPr>
                <a:picLocks noChangeAspect="1"/>
              </p:cNvPicPr>
              <p:nvPr/>
            </p:nvPicPr>
            <p:blipFill>
              <a:blip r:embed="rId5"/>
              <a:stretch>
                <a:fillRect/>
              </a:stretch>
            </p:blipFill>
            <p:spPr>
              <a:xfrm>
                <a:off x="2198955" y="3530911"/>
                <a:ext cx="1383573" cy="830144"/>
              </a:xfrm>
              <a:prstGeom prst="rect">
                <a:avLst/>
              </a:prstGeom>
            </p:spPr>
          </p:pic>
        </p:grpSp>
      </p:grpSp>
      <p:sp>
        <p:nvSpPr>
          <p:cNvPr id="33" name="Rectangle: Rounded Corners 32">
            <a:extLst>
              <a:ext uri="{FF2B5EF4-FFF2-40B4-BE49-F238E27FC236}">
                <a16:creationId xmlns:a16="http://schemas.microsoft.com/office/drawing/2014/main" id="{190FC4CD-A7AF-45AD-9A43-A887DCA1964F}"/>
              </a:ext>
            </a:extLst>
          </p:cNvPr>
          <p:cNvSpPr>
            <a:spLocks noChangeAspect="1"/>
          </p:cNvSpPr>
          <p:nvPr/>
        </p:nvSpPr>
        <p:spPr>
          <a:xfrm>
            <a:off x="10580693" y="2749603"/>
            <a:ext cx="1073426" cy="365760"/>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AD Botnet</a:t>
            </a:r>
          </a:p>
          <a:p>
            <a:pPr algn="ctr"/>
            <a:r>
              <a:rPr lang="en-US" sz="1200" dirty="0"/>
              <a:t>Bot</a:t>
            </a:r>
            <a:endParaRPr lang="en-AU" sz="1200" dirty="0"/>
          </a:p>
        </p:txBody>
      </p:sp>
      <p:pic>
        <p:nvPicPr>
          <p:cNvPr id="34" name="Picture 33">
            <a:extLst>
              <a:ext uri="{FF2B5EF4-FFF2-40B4-BE49-F238E27FC236}">
                <a16:creationId xmlns:a16="http://schemas.microsoft.com/office/drawing/2014/main" id="{F71F8764-12A4-4466-8CB1-5A42EA6B1620}"/>
              </a:ext>
            </a:extLst>
          </p:cNvPr>
          <p:cNvPicPr>
            <a:picLocks noChangeAspect="1"/>
          </p:cNvPicPr>
          <p:nvPr/>
        </p:nvPicPr>
        <p:blipFill>
          <a:blip r:embed="rId6"/>
          <a:stretch>
            <a:fillRect/>
          </a:stretch>
        </p:blipFill>
        <p:spPr>
          <a:xfrm>
            <a:off x="9552298" y="3589711"/>
            <a:ext cx="654055" cy="701164"/>
          </a:xfrm>
          <a:prstGeom prst="rect">
            <a:avLst/>
          </a:prstGeom>
        </p:spPr>
      </p:pic>
      <p:sp>
        <p:nvSpPr>
          <p:cNvPr id="36" name="Rectangle: Rounded Corners 35">
            <a:extLst>
              <a:ext uri="{FF2B5EF4-FFF2-40B4-BE49-F238E27FC236}">
                <a16:creationId xmlns:a16="http://schemas.microsoft.com/office/drawing/2014/main" id="{32B7373B-50E9-4E32-B34C-5706E64DBE7B}"/>
              </a:ext>
            </a:extLst>
          </p:cNvPr>
          <p:cNvSpPr>
            <a:spLocks/>
          </p:cNvSpPr>
          <p:nvPr/>
        </p:nvSpPr>
        <p:spPr>
          <a:xfrm>
            <a:off x="4481008" y="2255645"/>
            <a:ext cx="3427931" cy="773009"/>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err="1"/>
              <a:t>ipPhone</a:t>
            </a:r>
            <a:r>
              <a:rPr lang="en-US" sz="2000" b="1" dirty="0"/>
              <a:t>	(Botnet GUID)</a:t>
            </a:r>
          </a:p>
          <a:p>
            <a:r>
              <a:rPr lang="en-US" sz="2000" dirty="0"/>
              <a:t>dbc806eb-....-5d0b2b2000e2</a:t>
            </a:r>
            <a:endParaRPr lang="en-US" sz="1400" dirty="0"/>
          </a:p>
        </p:txBody>
      </p:sp>
      <p:sp>
        <p:nvSpPr>
          <p:cNvPr id="23" name="Rectangle: Rounded Corners 22">
            <a:extLst>
              <a:ext uri="{FF2B5EF4-FFF2-40B4-BE49-F238E27FC236}">
                <a16:creationId xmlns:a16="http://schemas.microsoft.com/office/drawing/2014/main" id="{A8802123-2E69-4636-B521-18C2382004D7}"/>
              </a:ext>
            </a:extLst>
          </p:cNvPr>
          <p:cNvSpPr>
            <a:spLocks noChangeAspect="1"/>
          </p:cNvSpPr>
          <p:nvPr/>
        </p:nvSpPr>
        <p:spPr>
          <a:xfrm>
            <a:off x="3136768" y="2750822"/>
            <a:ext cx="1069848" cy="364541"/>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Domain</a:t>
            </a:r>
          </a:p>
          <a:p>
            <a:pPr algn="ctr"/>
            <a:r>
              <a:rPr lang="en-US" sz="1200" dirty="0"/>
              <a:t>Controller</a:t>
            </a:r>
            <a:endParaRPr lang="en-AU" sz="1200" dirty="0"/>
          </a:p>
        </p:txBody>
      </p:sp>
      <p:sp>
        <p:nvSpPr>
          <p:cNvPr id="38" name="Rectangle: Rounded Corners 37">
            <a:extLst>
              <a:ext uri="{FF2B5EF4-FFF2-40B4-BE49-F238E27FC236}">
                <a16:creationId xmlns:a16="http://schemas.microsoft.com/office/drawing/2014/main" id="{B677F3CB-5E43-4B8A-B6BE-8D03CCD5AE0B}"/>
              </a:ext>
            </a:extLst>
          </p:cNvPr>
          <p:cNvSpPr>
            <a:spLocks/>
          </p:cNvSpPr>
          <p:nvPr/>
        </p:nvSpPr>
        <p:spPr>
          <a:xfrm>
            <a:off x="4481007" y="3157191"/>
            <a:ext cx="3427932" cy="1705831"/>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Info (Control Channel)</a:t>
            </a:r>
          </a:p>
          <a:p>
            <a:r>
              <a:rPr lang="en-US" sz="2000" dirty="0"/>
              <a:t>staff1:WIN122:Wait:None:</a:t>
            </a:r>
          </a:p>
          <a:p>
            <a:r>
              <a:rPr lang="en-US" sz="2000" dirty="0" err="1"/>
              <a:t>None:None:None</a:t>
            </a:r>
            <a:endParaRPr lang="en-US" sz="2000" b="1" dirty="0"/>
          </a:p>
        </p:txBody>
      </p:sp>
      <p:sp>
        <p:nvSpPr>
          <p:cNvPr id="41" name="Rectangle: Rounded Corners 40">
            <a:extLst>
              <a:ext uri="{FF2B5EF4-FFF2-40B4-BE49-F238E27FC236}">
                <a16:creationId xmlns:a16="http://schemas.microsoft.com/office/drawing/2014/main" id="{8B652555-2D2B-4E3D-9439-EE8AF28B7787}"/>
              </a:ext>
            </a:extLst>
          </p:cNvPr>
          <p:cNvSpPr>
            <a:spLocks/>
          </p:cNvSpPr>
          <p:nvPr/>
        </p:nvSpPr>
        <p:spPr>
          <a:xfrm>
            <a:off x="4481007" y="5002446"/>
            <a:ext cx="3427932" cy="790659"/>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00" b="1" dirty="0" err="1"/>
              <a:t>homePostalAddress</a:t>
            </a:r>
            <a:r>
              <a:rPr lang="en-US" sz="2000" b="1" dirty="0"/>
              <a:t> (</a:t>
            </a:r>
            <a:r>
              <a:rPr lang="en-US" sz="2000" b="1" dirty="0" err="1"/>
              <a:t>Cmd</a:t>
            </a:r>
            <a:r>
              <a:rPr lang="en-US" sz="2000" b="1" dirty="0"/>
              <a:t> Out)</a:t>
            </a:r>
          </a:p>
          <a:p>
            <a:r>
              <a:rPr lang="en-US" sz="2000" dirty="0"/>
              <a:t>1</a:t>
            </a:r>
          </a:p>
        </p:txBody>
      </p:sp>
      <p:sp>
        <p:nvSpPr>
          <p:cNvPr id="43" name="Rectangle: Rounded Corners 42">
            <a:extLst>
              <a:ext uri="{FF2B5EF4-FFF2-40B4-BE49-F238E27FC236}">
                <a16:creationId xmlns:a16="http://schemas.microsoft.com/office/drawing/2014/main" id="{D82CCE86-6A1C-403C-935E-0DC8704CF705}"/>
              </a:ext>
            </a:extLst>
          </p:cNvPr>
          <p:cNvSpPr>
            <a:spLocks/>
          </p:cNvSpPr>
          <p:nvPr/>
        </p:nvSpPr>
        <p:spPr>
          <a:xfrm>
            <a:off x="4316079" y="1913064"/>
            <a:ext cx="3799682" cy="4187934"/>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p>
        </p:txBody>
      </p:sp>
      <p:sp>
        <p:nvSpPr>
          <p:cNvPr id="2" name="Isosceles Triangle 1">
            <a:extLst>
              <a:ext uri="{FF2B5EF4-FFF2-40B4-BE49-F238E27FC236}">
                <a16:creationId xmlns:a16="http://schemas.microsoft.com/office/drawing/2014/main" id="{4B1020E0-BB94-4E79-9470-73D1B102C7A6}"/>
              </a:ext>
            </a:extLst>
          </p:cNvPr>
          <p:cNvSpPr/>
          <p:nvPr/>
        </p:nvSpPr>
        <p:spPr>
          <a:xfrm rot="5400000">
            <a:off x="4227224" y="2930203"/>
            <a:ext cx="89941" cy="457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4" name="Straight Arrow Connector 43">
            <a:extLst>
              <a:ext uri="{FF2B5EF4-FFF2-40B4-BE49-F238E27FC236}">
                <a16:creationId xmlns:a16="http://schemas.microsoft.com/office/drawing/2014/main" id="{96E8796F-6706-414F-BBF7-F3B5D39E4C91}"/>
              </a:ext>
            </a:extLst>
          </p:cNvPr>
          <p:cNvCxnSpPr>
            <a:cxnSpLocks/>
          </p:cNvCxnSpPr>
          <p:nvPr/>
        </p:nvCxnSpPr>
        <p:spPr>
          <a:xfrm>
            <a:off x="8971441" y="3940293"/>
            <a:ext cx="1726787" cy="42604"/>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sp>
        <p:nvSpPr>
          <p:cNvPr id="26" name="Rectangle: Rounded Corners 25">
            <a:extLst>
              <a:ext uri="{FF2B5EF4-FFF2-40B4-BE49-F238E27FC236}">
                <a16:creationId xmlns:a16="http://schemas.microsoft.com/office/drawing/2014/main" id="{9AF87DDA-DD33-43DC-9132-8E4BFFC40835}"/>
              </a:ext>
            </a:extLst>
          </p:cNvPr>
          <p:cNvSpPr/>
          <p:nvPr/>
        </p:nvSpPr>
        <p:spPr>
          <a:xfrm>
            <a:off x="9147012" y="5086432"/>
            <a:ext cx="2737176" cy="1346533"/>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dirty="0"/>
              <a:t>Set AD Botnet GUID</a:t>
            </a:r>
          </a:p>
          <a:p>
            <a:pPr marL="285750" indent="-285750">
              <a:buFontTx/>
              <a:buChar char="-"/>
            </a:pPr>
            <a:r>
              <a:rPr lang="en-US" dirty="0" err="1"/>
              <a:t>Initialise</a:t>
            </a:r>
            <a:r>
              <a:rPr lang="en-US" dirty="0"/>
              <a:t> status</a:t>
            </a:r>
          </a:p>
          <a:p>
            <a:pPr marL="285750" indent="-285750">
              <a:buFontTx/>
              <a:buChar char="-"/>
            </a:pPr>
            <a:r>
              <a:rPr lang="en-US" dirty="0" err="1"/>
              <a:t>Initialise</a:t>
            </a:r>
            <a:r>
              <a:rPr lang="en-US" dirty="0"/>
              <a:t> </a:t>
            </a:r>
            <a:r>
              <a:rPr lang="en-US" dirty="0" err="1"/>
              <a:t>cmd</a:t>
            </a:r>
            <a:r>
              <a:rPr lang="en-US" dirty="0"/>
              <a:t> output</a:t>
            </a:r>
          </a:p>
        </p:txBody>
      </p:sp>
      <p:cxnSp>
        <p:nvCxnSpPr>
          <p:cNvPr id="29" name="Straight Connector 28">
            <a:extLst>
              <a:ext uri="{FF2B5EF4-FFF2-40B4-BE49-F238E27FC236}">
                <a16:creationId xmlns:a16="http://schemas.microsoft.com/office/drawing/2014/main" id="{78597D20-8737-44A3-AFF3-193FD11090E2}"/>
              </a:ext>
            </a:extLst>
          </p:cNvPr>
          <p:cNvCxnSpPr>
            <a:cxnSpLocks/>
          </p:cNvCxnSpPr>
          <p:nvPr/>
        </p:nvCxnSpPr>
        <p:spPr>
          <a:xfrm flipH="1" flipV="1">
            <a:off x="9278911" y="3982897"/>
            <a:ext cx="454759" cy="123806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24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0515600" cy="1325563"/>
          </a:xfrm>
        </p:spPr>
        <p:txBody>
          <a:bodyPr/>
          <a:lstStyle/>
          <a:p>
            <a:pPr marL="225425"/>
            <a:r>
              <a:rPr lang="en-AU" dirty="0"/>
              <a:t>List All Bot Details</a:t>
            </a:r>
            <a:endParaRPr lang="en-US" dirty="0"/>
          </a:p>
        </p:txBody>
      </p:sp>
      <p:sp>
        <p:nvSpPr>
          <p:cNvPr id="2" name="Content Placeholder 1"/>
          <p:cNvSpPr>
            <a:spLocks noGrp="1"/>
          </p:cNvSpPr>
          <p:nvPr>
            <p:ph idx="1"/>
          </p:nvPr>
        </p:nvSpPr>
        <p:spPr>
          <a:xfrm>
            <a:off x="838199" y="1390997"/>
            <a:ext cx="11004665" cy="4477788"/>
          </a:xfrm>
        </p:spPr>
        <p:txBody>
          <a:bodyPr>
            <a:normAutofit/>
          </a:bodyPr>
          <a:lstStyle/>
          <a:p>
            <a:r>
              <a:rPr lang="en-US" dirty="0"/>
              <a:t>AD Botnet Controller</a:t>
            </a:r>
          </a:p>
          <a:p>
            <a:endParaRPr lang="en-US" dirty="0"/>
          </a:p>
          <a:p>
            <a:pPr lvl="1"/>
            <a:r>
              <a:rPr lang="en-US" dirty="0"/>
              <a:t>AD Botnet GUID stored in “</a:t>
            </a:r>
            <a:r>
              <a:rPr lang="en-US" dirty="0" err="1"/>
              <a:t>ipPhone</a:t>
            </a:r>
            <a:r>
              <a:rPr lang="en-US" dirty="0"/>
              <a:t>” attribute</a:t>
            </a:r>
          </a:p>
          <a:p>
            <a:pPr lvl="1"/>
            <a:r>
              <a:rPr lang="en-US" dirty="0"/>
              <a:t>Search AD accounts where the “</a:t>
            </a:r>
            <a:r>
              <a:rPr lang="en-US" dirty="0" err="1"/>
              <a:t>ipPhone</a:t>
            </a:r>
            <a:r>
              <a:rPr lang="en-US" dirty="0"/>
              <a:t>” attribute contains the AD Botnet GUID</a:t>
            </a:r>
          </a:p>
          <a:p>
            <a:pPr lvl="1"/>
            <a:r>
              <a:rPr lang="en-US" dirty="0"/>
              <a:t>Retrieve “info” attribute of each Bot</a:t>
            </a:r>
          </a:p>
          <a:p>
            <a:pPr lvl="1"/>
            <a:r>
              <a:rPr lang="en-US" dirty="0"/>
              <a:t>Display User, Host and Status details of each Bot</a:t>
            </a:r>
          </a:p>
        </p:txBody>
      </p:sp>
    </p:spTree>
    <p:extLst>
      <p:ext uri="{BB962C8B-B14F-4D97-AF65-F5344CB8AC3E}">
        <p14:creationId xmlns:p14="http://schemas.microsoft.com/office/powerpoint/2010/main" val="36193675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Rounded Corners 42">
            <a:extLst>
              <a:ext uri="{FF2B5EF4-FFF2-40B4-BE49-F238E27FC236}">
                <a16:creationId xmlns:a16="http://schemas.microsoft.com/office/drawing/2014/main" id="{D82CCE86-6A1C-403C-935E-0DC8704CF705}"/>
              </a:ext>
            </a:extLst>
          </p:cNvPr>
          <p:cNvSpPr>
            <a:spLocks/>
          </p:cNvSpPr>
          <p:nvPr/>
        </p:nvSpPr>
        <p:spPr>
          <a:xfrm>
            <a:off x="4316079" y="1913064"/>
            <a:ext cx="3799682" cy="4187934"/>
          </a:xfrm>
          <a:prstGeom prst="roundRect">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p>
        </p:txBody>
      </p:sp>
      <p:sp>
        <p:nvSpPr>
          <p:cNvPr id="6" name="Title 1"/>
          <p:cNvSpPr>
            <a:spLocks noGrp="1"/>
          </p:cNvSpPr>
          <p:nvPr>
            <p:ph type="title"/>
          </p:nvPr>
        </p:nvSpPr>
        <p:spPr>
          <a:xfrm>
            <a:off x="0" y="0"/>
            <a:ext cx="10515600" cy="1325563"/>
          </a:xfrm>
        </p:spPr>
        <p:txBody>
          <a:bodyPr/>
          <a:lstStyle/>
          <a:p>
            <a:pPr marL="236538"/>
            <a:r>
              <a:rPr lang="en-AU" dirty="0"/>
              <a:t>List All Bot Details</a:t>
            </a:r>
            <a:endParaRPr lang="en-US" dirty="0"/>
          </a:p>
        </p:txBody>
      </p:sp>
      <p:sp>
        <p:nvSpPr>
          <p:cNvPr id="8" name="Oval 7">
            <a:extLst>
              <a:ext uri="{FF2B5EF4-FFF2-40B4-BE49-F238E27FC236}">
                <a16:creationId xmlns:a16="http://schemas.microsoft.com/office/drawing/2014/main" id="{AAC54E8C-7449-4DE0-8DCC-F06E90793E2F}"/>
              </a:ext>
            </a:extLst>
          </p:cNvPr>
          <p:cNvSpPr>
            <a:spLocks noChangeAspect="1"/>
          </p:cNvSpPr>
          <p:nvPr/>
        </p:nvSpPr>
        <p:spPr>
          <a:xfrm>
            <a:off x="2800178" y="930082"/>
            <a:ext cx="6591644" cy="58529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A1C08403-5CF1-4112-B4B1-50E8911357A6}"/>
              </a:ext>
            </a:extLst>
          </p:cNvPr>
          <p:cNvPicPr>
            <a:picLocks noChangeAspect="1"/>
          </p:cNvPicPr>
          <p:nvPr/>
        </p:nvPicPr>
        <p:blipFill>
          <a:blip r:embed="rId3"/>
          <a:stretch>
            <a:fillRect/>
          </a:stretch>
        </p:blipFill>
        <p:spPr>
          <a:xfrm>
            <a:off x="3142026" y="3374855"/>
            <a:ext cx="1173480" cy="1173480"/>
          </a:xfrm>
          <a:prstGeom prst="rect">
            <a:avLst/>
          </a:prstGeom>
        </p:spPr>
      </p:pic>
      <p:grpSp>
        <p:nvGrpSpPr>
          <p:cNvPr id="42" name="Group 41">
            <a:extLst>
              <a:ext uri="{FF2B5EF4-FFF2-40B4-BE49-F238E27FC236}">
                <a16:creationId xmlns:a16="http://schemas.microsoft.com/office/drawing/2014/main" id="{5709E633-6836-49BD-970E-62E8C6F5EFF3}"/>
              </a:ext>
            </a:extLst>
          </p:cNvPr>
          <p:cNvGrpSpPr>
            <a:grpSpLocks noChangeAspect="1"/>
          </p:cNvGrpSpPr>
          <p:nvPr/>
        </p:nvGrpSpPr>
        <p:grpSpPr>
          <a:xfrm>
            <a:off x="286994" y="3254493"/>
            <a:ext cx="1544719" cy="1371600"/>
            <a:chOff x="1626196" y="3509321"/>
            <a:chExt cx="2528272" cy="2244925"/>
          </a:xfrm>
        </p:grpSpPr>
        <p:sp>
          <p:nvSpPr>
            <p:cNvPr id="10" name="Oval 9">
              <a:extLst>
                <a:ext uri="{FF2B5EF4-FFF2-40B4-BE49-F238E27FC236}">
                  <a16:creationId xmlns:a16="http://schemas.microsoft.com/office/drawing/2014/main" id="{A24DAC15-B5A2-4B26-A997-1A76B0E5F80D}"/>
                </a:ext>
              </a:extLst>
            </p:cNvPr>
            <p:cNvSpPr/>
            <p:nvPr/>
          </p:nvSpPr>
          <p:spPr>
            <a:xfrm>
              <a:off x="1626196" y="3509321"/>
              <a:ext cx="2528272" cy="22449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6" name="Group 15">
              <a:extLst>
                <a:ext uri="{FF2B5EF4-FFF2-40B4-BE49-F238E27FC236}">
                  <a16:creationId xmlns:a16="http://schemas.microsoft.com/office/drawing/2014/main" id="{124024B4-C233-4070-9398-742B7D8B64BE}"/>
                </a:ext>
              </a:extLst>
            </p:cNvPr>
            <p:cNvGrpSpPr/>
            <p:nvPr/>
          </p:nvGrpSpPr>
          <p:grpSpPr>
            <a:xfrm>
              <a:off x="2198955" y="4216711"/>
              <a:ext cx="1383573" cy="830144"/>
              <a:chOff x="2198955" y="3530911"/>
              <a:chExt cx="1383573" cy="830144"/>
            </a:xfrm>
          </p:grpSpPr>
          <p:pic>
            <p:nvPicPr>
              <p:cNvPr id="13" name="Picture 12">
                <a:extLst>
                  <a:ext uri="{FF2B5EF4-FFF2-40B4-BE49-F238E27FC236}">
                    <a16:creationId xmlns:a16="http://schemas.microsoft.com/office/drawing/2014/main" id="{B1F8B403-5680-465D-8D20-D5B886392CFB}"/>
                  </a:ext>
                </a:extLst>
              </p:cNvPr>
              <p:cNvPicPr>
                <a:picLocks noChangeAspect="1"/>
              </p:cNvPicPr>
              <p:nvPr/>
            </p:nvPicPr>
            <p:blipFill>
              <a:blip r:embed="rId4"/>
              <a:stretch>
                <a:fillRect/>
              </a:stretch>
            </p:blipFill>
            <p:spPr>
              <a:xfrm>
                <a:off x="2198955" y="3530911"/>
                <a:ext cx="1382754" cy="830144"/>
              </a:xfrm>
              <a:prstGeom prst="rect">
                <a:avLst/>
              </a:prstGeom>
            </p:spPr>
          </p:pic>
          <p:pic>
            <p:nvPicPr>
              <p:cNvPr id="15" name="Picture 14">
                <a:extLst>
                  <a:ext uri="{FF2B5EF4-FFF2-40B4-BE49-F238E27FC236}">
                    <a16:creationId xmlns:a16="http://schemas.microsoft.com/office/drawing/2014/main" id="{04B6C4E2-AF5A-4263-B8D8-FD07C04AD041}"/>
                  </a:ext>
                </a:extLst>
              </p:cNvPr>
              <p:cNvPicPr>
                <a:picLocks noChangeAspect="1"/>
              </p:cNvPicPr>
              <p:nvPr/>
            </p:nvPicPr>
            <p:blipFill>
              <a:blip r:embed="rId5"/>
              <a:stretch>
                <a:fillRect/>
              </a:stretch>
            </p:blipFill>
            <p:spPr>
              <a:xfrm>
                <a:off x="2198955" y="3530911"/>
                <a:ext cx="1383573" cy="830144"/>
              </a:xfrm>
              <a:prstGeom prst="rect">
                <a:avLst/>
              </a:prstGeom>
            </p:spPr>
          </p:pic>
        </p:grpSp>
      </p:grpSp>
      <p:pic>
        <p:nvPicPr>
          <p:cNvPr id="22" name="Picture 21">
            <a:extLst>
              <a:ext uri="{FF2B5EF4-FFF2-40B4-BE49-F238E27FC236}">
                <a16:creationId xmlns:a16="http://schemas.microsoft.com/office/drawing/2014/main" id="{2F2DB737-924D-42ED-AB83-9570FEE0FB5B}"/>
              </a:ext>
            </a:extLst>
          </p:cNvPr>
          <p:cNvPicPr>
            <a:picLocks noChangeAspect="1"/>
          </p:cNvPicPr>
          <p:nvPr/>
        </p:nvPicPr>
        <p:blipFill>
          <a:blip r:embed="rId6"/>
          <a:stretch>
            <a:fillRect/>
          </a:stretch>
        </p:blipFill>
        <p:spPr>
          <a:xfrm>
            <a:off x="2032647" y="3589711"/>
            <a:ext cx="654055" cy="701164"/>
          </a:xfrm>
          <a:prstGeom prst="rect">
            <a:avLst/>
          </a:prstGeom>
        </p:spPr>
      </p:pic>
      <p:sp>
        <p:nvSpPr>
          <p:cNvPr id="39" name="Rectangle: Rounded Corners 38">
            <a:extLst>
              <a:ext uri="{FF2B5EF4-FFF2-40B4-BE49-F238E27FC236}">
                <a16:creationId xmlns:a16="http://schemas.microsoft.com/office/drawing/2014/main" id="{B0B004DF-5492-4AE9-A957-020E11892885}"/>
              </a:ext>
            </a:extLst>
          </p:cNvPr>
          <p:cNvSpPr>
            <a:spLocks noChangeAspect="1"/>
          </p:cNvSpPr>
          <p:nvPr/>
        </p:nvSpPr>
        <p:spPr>
          <a:xfrm>
            <a:off x="522640" y="2750822"/>
            <a:ext cx="1069848" cy="364541"/>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AD Botnet</a:t>
            </a:r>
          </a:p>
          <a:p>
            <a:pPr algn="ctr"/>
            <a:r>
              <a:rPr lang="en-US" sz="1200" dirty="0"/>
              <a:t>Controller</a:t>
            </a:r>
            <a:endParaRPr lang="en-AU" sz="1200" dirty="0"/>
          </a:p>
        </p:txBody>
      </p:sp>
      <p:grpSp>
        <p:nvGrpSpPr>
          <p:cNvPr id="27" name="Group 26">
            <a:extLst>
              <a:ext uri="{FF2B5EF4-FFF2-40B4-BE49-F238E27FC236}">
                <a16:creationId xmlns:a16="http://schemas.microsoft.com/office/drawing/2014/main" id="{4F79319D-6875-4269-BF8A-B2590BC1BC0D}"/>
              </a:ext>
            </a:extLst>
          </p:cNvPr>
          <p:cNvGrpSpPr>
            <a:grpSpLocks noChangeAspect="1"/>
          </p:cNvGrpSpPr>
          <p:nvPr/>
        </p:nvGrpSpPr>
        <p:grpSpPr>
          <a:xfrm>
            <a:off x="10345047" y="3254493"/>
            <a:ext cx="1544719" cy="1371600"/>
            <a:chOff x="1626196" y="3509321"/>
            <a:chExt cx="2528272" cy="2244925"/>
          </a:xfrm>
        </p:grpSpPr>
        <p:sp>
          <p:nvSpPr>
            <p:cNvPr id="28" name="Oval 27">
              <a:extLst>
                <a:ext uri="{FF2B5EF4-FFF2-40B4-BE49-F238E27FC236}">
                  <a16:creationId xmlns:a16="http://schemas.microsoft.com/office/drawing/2014/main" id="{59FB4D44-FD9D-40A3-B675-99C073B88BA2}"/>
                </a:ext>
              </a:extLst>
            </p:cNvPr>
            <p:cNvSpPr/>
            <p:nvPr/>
          </p:nvSpPr>
          <p:spPr>
            <a:xfrm>
              <a:off x="1626196" y="3509321"/>
              <a:ext cx="2528272" cy="22449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0" name="Group 29">
              <a:extLst>
                <a:ext uri="{FF2B5EF4-FFF2-40B4-BE49-F238E27FC236}">
                  <a16:creationId xmlns:a16="http://schemas.microsoft.com/office/drawing/2014/main" id="{9BFC7449-9178-4AA6-9059-3FE8D07E8EA9}"/>
                </a:ext>
              </a:extLst>
            </p:cNvPr>
            <p:cNvGrpSpPr/>
            <p:nvPr/>
          </p:nvGrpSpPr>
          <p:grpSpPr>
            <a:xfrm>
              <a:off x="2198955" y="4216711"/>
              <a:ext cx="1383573" cy="830144"/>
              <a:chOff x="2198955" y="3530911"/>
              <a:chExt cx="1383573" cy="830144"/>
            </a:xfrm>
          </p:grpSpPr>
          <p:pic>
            <p:nvPicPr>
              <p:cNvPr id="31" name="Picture 30">
                <a:extLst>
                  <a:ext uri="{FF2B5EF4-FFF2-40B4-BE49-F238E27FC236}">
                    <a16:creationId xmlns:a16="http://schemas.microsoft.com/office/drawing/2014/main" id="{3BDFB932-747A-4A08-945C-DAC00205F1EB}"/>
                  </a:ext>
                </a:extLst>
              </p:cNvPr>
              <p:cNvPicPr>
                <a:picLocks noChangeAspect="1"/>
              </p:cNvPicPr>
              <p:nvPr/>
            </p:nvPicPr>
            <p:blipFill>
              <a:blip r:embed="rId4"/>
              <a:stretch>
                <a:fillRect/>
              </a:stretch>
            </p:blipFill>
            <p:spPr>
              <a:xfrm>
                <a:off x="2198955" y="3530911"/>
                <a:ext cx="1382754" cy="830144"/>
              </a:xfrm>
              <a:prstGeom prst="rect">
                <a:avLst/>
              </a:prstGeom>
            </p:spPr>
          </p:pic>
          <p:pic>
            <p:nvPicPr>
              <p:cNvPr id="32" name="Picture 31">
                <a:extLst>
                  <a:ext uri="{FF2B5EF4-FFF2-40B4-BE49-F238E27FC236}">
                    <a16:creationId xmlns:a16="http://schemas.microsoft.com/office/drawing/2014/main" id="{D36D905D-E81D-488E-A1EE-0C7D6FA882ED}"/>
                  </a:ext>
                </a:extLst>
              </p:cNvPr>
              <p:cNvPicPr>
                <a:picLocks noChangeAspect="1"/>
              </p:cNvPicPr>
              <p:nvPr/>
            </p:nvPicPr>
            <p:blipFill>
              <a:blip r:embed="rId5"/>
              <a:stretch>
                <a:fillRect/>
              </a:stretch>
            </p:blipFill>
            <p:spPr>
              <a:xfrm>
                <a:off x="2198955" y="3530911"/>
                <a:ext cx="1383573" cy="830144"/>
              </a:xfrm>
              <a:prstGeom prst="rect">
                <a:avLst/>
              </a:prstGeom>
            </p:spPr>
          </p:pic>
        </p:grpSp>
      </p:grpSp>
      <p:sp>
        <p:nvSpPr>
          <p:cNvPr id="33" name="Rectangle: Rounded Corners 32">
            <a:extLst>
              <a:ext uri="{FF2B5EF4-FFF2-40B4-BE49-F238E27FC236}">
                <a16:creationId xmlns:a16="http://schemas.microsoft.com/office/drawing/2014/main" id="{190FC4CD-A7AF-45AD-9A43-A887DCA1964F}"/>
              </a:ext>
            </a:extLst>
          </p:cNvPr>
          <p:cNvSpPr>
            <a:spLocks noChangeAspect="1"/>
          </p:cNvSpPr>
          <p:nvPr/>
        </p:nvSpPr>
        <p:spPr>
          <a:xfrm>
            <a:off x="10580693" y="2749603"/>
            <a:ext cx="1073426" cy="365760"/>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AD Botnet</a:t>
            </a:r>
          </a:p>
          <a:p>
            <a:pPr algn="ctr"/>
            <a:r>
              <a:rPr lang="en-US" sz="1200" dirty="0"/>
              <a:t>Bot</a:t>
            </a:r>
            <a:endParaRPr lang="en-AU" sz="1200" dirty="0"/>
          </a:p>
        </p:txBody>
      </p:sp>
      <p:pic>
        <p:nvPicPr>
          <p:cNvPr id="34" name="Picture 33">
            <a:extLst>
              <a:ext uri="{FF2B5EF4-FFF2-40B4-BE49-F238E27FC236}">
                <a16:creationId xmlns:a16="http://schemas.microsoft.com/office/drawing/2014/main" id="{F71F8764-12A4-4466-8CB1-5A42EA6B1620}"/>
              </a:ext>
            </a:extLst>
          </p:cNvPr>
          <p:cNvPicPr>
            <a:picLocks noChangeAspect="1"/>
          </p:cNvPicPr>
          <p:nvPr/>
        </p:nvPicPr>
        <p:blipFill>
          <a:blip r:embed="rId6"/>
          <a:stretch>
            <a:fillRect/>
          </a:stretch>
        </p:blipFill>
        <p:spPr>
          <a:xfrm>
            <a:off x="9552298" y="3589711"/>
            <a:ext cx="654055" cy="701164"/>
          </a:xfrm>
          <a:prstGeom prst="rect">
            <a:avLst/>
          </a:prstGeom>
        </p:spPr>
      </p:pic>
      <p:sp>
        <p:nvSpPr>
          <p:cNvPr id="36" name="Rectangle: Rounded Corners 35">
            <a:extLst>
              <a:ext uri="{FF2B5EF4-FFF2-40B4-BE49-F238E27FC236}">
                <a16:creationId xmlns:a16="http://schemas.microsoft.com/office/drawing/2014/main" id="{32B7373B-50E9-4E32-B34C-5706E64DBE7B}"/>
              </a:ext>
            </a:extLst>
          </p:cNvPr>
          <p:cNvSpPr>
            <a:spLocks/>
          </p:cNvSpPr>
          <p:nvPr/>
        </p:nvSpPr>
        <p:spPr>
          <a:xfrm>
            <a:off x="4481008" y="2255645"/>
            <a:ext cx="3427931" cy="773009"/>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err="1"/>
              <a:t>ipPhone</a:t>
            </a:r>
            <a:r>
              <a:rPr lang="en-US" sz="2000" b="1" dirty="0"/>
              <a:t>	(Botnet GUID)</a:t>
            </a:r>
          </a:p>
          <a:p>
            <a:r>
              <a:rPr lang="en-US" sz="2000" dirty="0"/>
              <a:t>dbc806eb-....-5d0b2b2000e2</a:t>
            </a:r>
            <a:endParaRPr lang="en-US" sz="1400" dirty="0"/>
          </a:p>
        </p:txBody>
      </p:sp>
      <p:sp>
        <p:nvSpPr>
          <p:cNvPr id="23" name="Rectangle: Rounded Corners 22">
            <a:extLst>
              <a:ext uri="{FF2B5EF4-FFF2-40B4-BE49-F238E27FC236}">
                <a16:creationId xmlns:a16="http://schemas.microsoft.com/office/drawing/2014/main" id="{A8802123-2E69-4636-B521-18C2382004D7}"/>
              </a:ext>
            </a:extLst>
          </p:cNvPr>
          <p:cNvSpPr>
            <a:spLocks noChangeAspect="1"/>
          </p:cNvSpPr>
          <p:nvPr/>
        </p:nvSpPr>
        <p:spPr>
          <a:xfrm>
            <a:off x="3136768" y="2750822"/>
            <a:ext cx="1069848" cy="364541"/>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Domain</a:t>
            </a:r>
          </a:p>
          <a:p>
            <a:pPr algn="ctr"/>
            <a:r>
              <a:rPr lang="en-US" sz="1200" dirty="0"/>
              <a:t>Controller</a:t>
            </a:r>
            <a:endParaRPr lang="en-AU" sz="1200" dirty="0"/>
          </a:p>
        </p:txBody>
      </p:sp>
      <p:sp>
        <p:nvSpPr>
          <p:cNvPr id="38" name="Rectangle: Rounded Corners 37">
            <a:extLst>
              <a:ext uri="{FF2B5EF4-FFF2-40B4-BE49-F238E27FC236}">
                <a16:creationId xmlns:a16="http://schemas.microsoft.com/office/drawing/2014/main" id="{B677F3CB-5E43-4B8A-B6BE-8D03CCD5AE0B}"/>
              </a:ext>
            </a:extLst>
          </p:cNvPr>
          <p:cNvSpPr>
            <a:spLocks/>
          </p:cNvSpPr>
          <p:nvPr/>
        </p:nvSpPr>
        <p:spPr>
          <a:xfrm>
            <a:off x="4481007" y="3157191"/>
            <a:ext cx="3427932" cy="1705831"/>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Info (Control Channel)</a:t>
            </a:r>
          </a:p>
          <a:p>
            <a:r>
              <a:rPr lang="en-US" sz="2000" dirty="0"/>
              <a:t>staff1:WIN122:Ack:staff2:</a:t>
            </a:r>
          </a:p>
          <a:p>
            <a:r>
              <a:rPr lang="en-US" sz="2000" dirty="0"/>
              <a:t>WIN184:1603000:RunCmd</a:t>
            </a:r>
            <a:endParaRPr lang="en-US" sz="2000" b="1" dirty="0"/>
          </a:p>
        </p:txBody>
      </p:sp>
      <p:sp>
        <p:nvSpPr>
          <p:cNvPr id="2" name="Isosceles Triangle 1">
            <a:extLst>
              <a:ext uri="{FF2B5EF4-FFF2-40B4-BE49-F238E27FC236}">
                <a16:creationId xmlns:a16="http://schemas.microsoft.com/office/drawing/2014/main" id="{4B1020E0-BB94-4E79-9470-73D1B102C7A6}"/>
              </a:ext>
            </a:extLst>
          </p:cNvPr>
          <p:cNvSpPr/>
          <p:nvPr/>
        </p:nvSpPr>
        <p:spPr>
          <a:xfrm rot="5400000">
            <a:off x="4227224" y="2930203"/>
            <a:ext cx="89941" cy="457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6" name="Straight Arrow Connector 25">
            <a:extLst>
              <a:ext uri="{FF2B5EF4-FFF2-40B4-BE49-F238E27FC236}">
                <a16:creationId xmlns:a16="http://schemas.microsoft.com/office/drawing/2014/main" id="{9D0D7170-FD8C-467D-B569-5BA3C3DD9FEF}"/>
              </a:ext>
            </a:extLst>
          </p:cNvPr>
          <p:cNvCxnSpPr>
            <a:cxnSpLocks/>
          </p:cNvCxnSpPr>
          <p:nvPr/>
        </p:nvCxnSpPr>
        <p:spPr>
          <a:xfrm>
            <a:off x="1482270" y="3940293"/>
            <a:ext cx="1726787" cy="42604"/>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sp>
        <p:nvSpPr>
          <p:cNvPr id="40" name="Rectangle: Rounded Corners 39">
            <a:extLst>
              <a:ext uri="{FF2B5EF4-FFF2-40B4-BE49-F238E27FC236}">
                <a16:creationId xmlns:a16="http://schemas.microsoft.com/office/drawing/2014/main" id="{B530BF21-10AF-4011-A080-CA651E1A34FB}"/>
              </a:ext>
            </a:extLst>
          </p:cNvPr>
          <p:cNvSpPr>
            <a:spLocks/>
          </p:cNvSpPr>
          <p:nvPr/>
        </p:nvSpPr>
        <p:spPr>
          <a:xfrm>
            <a:off x="5298128" y="2099926"/>
            <a:ext cx="3799682" cy="4187934"/>
          </a:xfrm>
          <a:prstGeom prst="round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p>
        </p:txBody>
      </p:sp>
      <p:sp>
        <p:nvSpPr>
          <p:cNvPr id="29" name="Rectangle: Rounded Corners 28">
            <a:extLst>
              <a:ext uri="{FF2B5EF4-FFF2-40B4-BE49-F238E27FC236}">
                <a16:creationId xmlns:a16="http://schemas.microsoft.com/office/drawing/2014/main" id="{94AC32D2-E2D1-4AE4-A27B-C5AA85D420A2}"/>
              </a:ext>
            </a:extLst>
          </p:cNvPr>
          <p:cNvSpPr>
            <a:spLocks/>
          </p:cNvSpPr>
          <p:nvPr/>
        </p:nvSpPr>
        <p:spPr>
          <a:xfrm>
            <a:off x="5463057" y="2442507"/>
            <a:ext cx="3427931" cy="773009"/>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err="1"/>
              <a:t>ipPhone</a:t>
            </a:r>
            <a:r>
              <a:rPr lang="en-US" sz="2000" b="1" dirty="0"/>
              <a:t>	(Botnet GUID)</a:t>
            </a:r>
          </a:p>
          <a:p>
            <a:r>
              <a:rPr lang="en-US" sz="2000" dirty="0"/>
              <a:t>dbc806eb-....-5d0b2b2000e2</a:t>
            </a:r>
            <a:endParaRPr lang="en-US" sz="1400" dirty="0"/>
          </a:p>
        </p:txBody>
      </p:sp>
      <p:sp>
        <p:nvSpPr>
          <p:cNvPr id="35" name="Rectangle: Rounded Corners 34">
            <a:extLst>
              <a:ext uri="{FF2B5EF4-FFF2-40B4-BE49-F238E27FC236}">
                <a16:creationId xmlns:a16="http://schemas.microsoft.com/office/drawing/2014/main" id="{E6AFF978-F85E-4F13-8231-F69F4DB67434}"/>
              </a:ext>
            </a:extLst>
          </p:cNvPr>
          <p:cNvSpPr>
            <a:spLocks/>
          </p:cNvSpPr>
          <p:nvPr/>
        </p:nvSpPr>
        <p:spPr>
          <a:xfrm>
            <a:off x="5463056" y="3344053"/>
            <a:ext cx="3427932" cy="1705831"/>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Info (Control Channel)</a:t>
            </a:r>
          </a:p>
          <a:p>
            <a:r>
              <a:rPr lang="en-US" sz="2000" dirty="0"/>
              <a:t>staff2:WIN122:Ack:staff2:</a:t>
            </a:r>
          </a:p>
          <a:p>
            <a:r>
              <a:rPr lang="en-US" sz="2000" dirty="0"/>
              <a:t>WIN184:1603000:RunCmd</a:t>
            </a:r>
            <a:endParaRPr lang="en-US" sz="2000" b="1" dirty="0"/>
          </a:p>
        </p:txBody>
      </p:sp>
      <p:sp>
        <p:nvSpPr>
          <p:cNvPr id="49" name="Rectangle: Rounded Corners 48">
            <a:extLst>
              <a:ext uri="{FF2B5EF4-FFF2-40B4-BE49-F238E27FC236}">
                <a16:creationId xmlns:a16="http://schemas.microsoft.com/office/drawing/2014/main" id="{33317F37-EB07-4D96-8EEF-093F4815A4E3}"/>
              </a:ext>
            </a:extLst>
          </p:cNvPr>
          <p:cNvSpPr>
            <a:spLocks/>
          </p:cNvSpPr>
          <p:nvPr/>
        </p:nvSpPr>
        <p:spPr>
          <a:xfrm>
            <a:off x="6251353" y="2347492"/>
            <a:ext cx="3799682" cy="4187934"/>
          </a:xfrm>
          <a:prstGeom prst="round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p>
        </p:txBody>
      </p:sp>
      <p:sp>
        <p:nvSpPr>
          <p:cNvPr id="50" name="Rectangle: Rounded Corners 49">
            <a:extLst>
              <a:ext uri="{FF2B5EF4-FFF2-40B4-BE49-F238E27FC236}">
                <a16:creationId xmlns:a16="http://schemas.microsoft.com/office/drawing/2014/main" id="{6E7968B4-E884-4988-9E7A-D165442CD65B}"/>
              </a:ext>
            </a:extLst>
          </p:cNvPr>
          <p:cNvSpPr>
            <a:spLocks/>
          </p:cNvSpPr>
          <p:nvPr/>
        </p:nvSpPr>
        <p:spPr>
          <a:xfrm>
            <a:off x="6416282" y="2690073"/>
            <a:ext cx="3427931" cy="773009"/>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err="1"/>
              <a:t>ipPhone</a:t>
            </a:r>
            <a:r>
              <a:rPr lang="en-US" sz="2000" b="1" dirty="0"/>
              <a:t>	(Botnet GUID)</a:t>
            </a:r>
          </a:p>
          <a:p>
            <a:r>
              <a:rPr lang="en-US" sz="2000" dirty="0"/>
              <a:t>dbc806eb-....-5d0b2b2000e2</a:t>
            </a:r>
            <a:endParaRPr lang="en-US" sz="1400" dirty="0"/>
          </a:p>
        </p:txBody>
      </p:sp>
      <p:sp>
        <p:nvSpPr>
          <p:cNvPr id="51" name="Rectangle: Rounded Corners 50">
            <a:extLst>
              <a:ext uri="{FF2B5EF4-FFF2-40B4-BE49-F238E27FC236}">
                <a16:creationId xmlns:a16="http://schemas.microsoft.com/office/drawing/2014/main" id="{05B5A87C-6D21-4E2F-B0B3-E1CB9EC0366B}"/>
              </a:ext>
            </a:extLst>
          </p:cNvPr>
          <p:cNvSpPr>
            <a:spLocks/>
          </p:cNvSpPr>
          <p:nvPr/>
        </p:nvSpPr>
        <p:spPr>
          <a:xfrm>
            <a:off x="6416281" y="3591619"/>
            <a:ext cx="3427932" cy="1705831"/>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Info (Control Channel)</a:t>
            </a:r>
          </a:p>
          <a:p>
            <a:r>
              <a:rPr lang="en-US" sz="2000" dirty="0"/>
              <a:t>staff3:WIN122:Ack:staff2:</a:t>
            </a:r>
          </a:p>
          <a:p>
            <a:r>
              <a:rPr lang="en-US" sz="2000" dirty="0"/>
              <a:t>WIN184:1603000:RunCmd</a:t>
            </a:r>
            <a:endParaRPr lang="en-US" sz="2000" b="1" dirty="0"/>
          </a:p>
        </p:txBody>
      </p:sp>
      <p:sp>
        <p:nvSpPr>
          <p:cNvPr id="52" name="Rectangle: Rounded Corners 51">
            <a:extLst>
              <a:ext uri="{FF2B5EF4-FFF2-40B4-BE49-F238E27FC236}">
                <a16:creationId xmlns:a16="http://schemas.microsoft.com/office/drawing/2014/main" id="{1655B3B5-24FA-48F4-BEBF-3BCF9F7DCF33}"/>
              </a:ext>
            </a:extLst>
          </p:cNvPr>
          <p:cNvSpPr/>
          <p:nvPr/>
        </p:nvSpPr>
        <p:spPr>
          <a:xfrm>
            <a:off x="258516" y="5086432"/>
            <a:ext cx="2737176" cy="1346533"/>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dirty="0"/>
              <a:t>Search Botnet GUID</a:t>
            </a:r>
          </a:p>
          <a:p>
            <a:pPr marL="285750" indent="-285750">
              <a:buFontTx/>
              <a:buChar char="-"/>
            </a:pPr>
            <a:r>
              <a:rPr lang="en-US" dirty="0"/>
              <a:t>Get each Bot’s status</a:t>
            </a:r>
          </a:p>
        </p:txBody>
      </p:sp>
      <p:cxnSp>
        <p:nvCxnSpPr>
          <p:cNvPr id="53" name="Straight Connector 52">
            <a:extLst>
              <a:ext uri="{FF2B5EF4-FFF2-40B4-BE49-F238E27FC236}">
                <a16:creationId xmlns:a16="http://schemas.microsoft.com/office/drawing/2014/main" id="{67CF0DE4-827A-4E0B-9A97-FD04A8F3A905}"/>
              </a:ext>
            </a:extLst>
          </p:cNvPr>
          <p:cNvCxnSpPr>
            <a:cxnSpLocks/>
          </p:cNvCxnSpPr>
          <p:nvPr/>
        </p:nvCxnSpPr>
        <p:spPr>
          <a:xfrm flipV="1">
            <a:off x="2473377" y="3982898"/>
            <a:ext cx="522315" cy="110353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9585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0515600" cy="1325563"/>
          </a:xfrm>
        </p:spPr>
        <p:txBody>
          <a:bodyPr/>
          <a:lstStyle/>
          <a:p>
            <a:pPr marL="225425"/>
            <a:r>
              <a:rPr lang="en-AU" dirty="0"/>
              <a:t>Send Command to Bot</a:t>
            </a:r>
            <a:endParaRPr lang="en-US" dirty="0"/>
          </a:p>
        </p:txBody>
      </p:sp>
      <p:sp>
        <p:nvSpPr>
          <p:cNvPr id="2" name="Content Placeholder 1"/>
          <p:cNvSpPr>
            <a:spLocks noGrp="1"/>
          </p:cNvSpPr>
          <p:nvPr>
            <p:ph idx="1"/>
          </p:nvPr>
        </p:nvSpPr>
        <p:spPr>
          <a:xfrm>
            <a:off x="838199" y="1390997"/>
            <a:ext cx="11353801" cy="4477788"/>
          </a:xfrm>
        </p:spPr>
        <p:txBody>
          <a:bodyPr>
            <a:normAutofit fontScale="92500" lnSpcReduction="20000"/>
          </a:bodyPr>
          <a:lstStyle/>
          <a:p>
            <a:r>
              <a:rPr lang="en-US" dirty="0"/>
              <a:t>AD Bot Controller</a:t>
            </a:r>
          </a:p>
          <a:p>
            <a:endParaRPr lang="en-US" dirty="0"/>
          </a:p>
          <a:p>
            <a:pPr lvl="1"/>
            <a:r>
              <a:rPr lang="en-US" dirty="0"/>
              <a:t>Bot Master selects the Bot to run the command on</a:t>
            </a:r>
          </a:p>
          <a:p>
            <a:pPr lvl="1"/>
            <a:r>
              <a:rPr lang="en-US" dirty="0"/>
              <a:t>Reads a command to be executed on the Bot</a:t>
            </a:r>
          </a:p>
          <a:p>
            <a:pPr lvl="1"/>
            <a:r>
              <a:rPr lang="en-US" dirty="0"/>
              <a:t>Generates a unique Command ID for tracking</a:t>
            </a:r>
          </a:p>
          <a:p>
            <a:pPr lvl="1"/>
            <a:r>
              <a:rPr lang="en-US" dirty="0"/>
              <a:t>Updates the info Attribute status to “</a:t>
            </a:r>
            <a:r>
              <a:rPr lang="en-US" dirty="0" err="1"/>
              <a:t>RunCmd</a:t>
            </a:r>
            <a:r>
              <a:rPr lang="en-US" dirty="0"/>
              <a:t>” and </a:t>
            </a:r>
            <a:r>
              <a:rPr lang="en-US" dirty="0" err="1"/>
              <a:t>Cmd</a:t>
            </a:r>
            <a:r>
              <a:rPr lang="en-US" dirty="0"/>
              <a:t> field to contain base64 command</a:t>
            </a:r>
          </a:p>
          <a:p>
            <a:pPr lvl="2"/>
            <a:r>
              <a:rPr lang="en-US" dirty="0"/>
              <a:t>Username:		staff2</a:t>
            </a:r>
          </a:p>
          <a:p>
            <a:pPr lvl="2"/>
            <a:r>
              <a:rPr lang="en-US" dirty="0"/>
              <a:t>Hostname:		WIN-Q84272PAIQD (Controller Hostname)</a:t>
            </a:r>
          </a:p>
          <a:p>
            <a:pPr lvl="2"/>
            <a:r>
              <a:rPr lang="en-US" dirty="0" err="1"/>
              <a:t>BotState</a:t>
            </a:r>
            <a:r>
              <a:rPr lang="en-US" dirty="0"/>
              <a:t>:		</a:t>
            </a:r>
            <a:r>
              <a:rPr lang="en-US" dirty="0" err="1"/>
              <a:t>RunCmd</a:t>
            </a:r>
            <a:endParaRPr lang="en-US" dirty="0"/>
          </a:p>
          <a:p>
            <a:pPr lvl="2"/>
            <a:r>
              <a:rPr lang="en-US" dirty="0" err="1"/>
              <a:t>DstUser</a:t>
            </a:r>
            <a:r>
              <a:rPr lang="en-US" dirty="0"/>
              <a:t>:		staff3</a:t>
            </a:r>
          </a:p>
          <a:p>
            <a:pPr lvl="2"/>
            <a:r>
              <a:rPr lang="en-US" dirty="0" err="1"/>
              <a:t>DstHost</a:t>
            </a:r>
            <a:r>
              <a:rPr lang="en-US" dirty="0"/>
              <a:t>:		WIN-R3RCIAMC2AF (Target Bot Hostname)</a:t>
            </a:r>
          </a:p>
          <a:p>
            <a:pPr lvl="2"/>
            <a:r>
              <a:rPr lang="en-US" dirty="0" err="1"/>
              <a:t>CommandID</a:t>
            </a:r>
            <a:r>
              <a:rPr lang="en-US" dirty="0"/>
              <a:t>		4723000</a:t>
            </a:r>
          </a:p>
          <a:p>
            <a:pPr lvl="2"/>
            <a:r>
              <a:rPr lang="en-US" dirty="0" err="1"/>
              <a:t>Cmd</a:t>
            </a:r>
            <a:r>
              <a:rPr lang="en-US" dirty="0"/>
              <a:t>			</a:t>
            </a:r>
            <a:r>
              <a:rPr lang="en-US" dirty="0" err="1"/>
              <a:t>aQBwAGMAbwBuAGYAaQBnAA</a:t>
            </a:r>
            <a:r>
              <a:rPr lang="en-US" dirty="0"/>
              <a:t>== … base64(ipconfig)</a:t>
            </a:r>
          </a:p>
          <a:p>
            <a:pPr lvl="1"/>
            <a:r>
              <a:rPr lang="en-US" dirty="0"/>
              <a:t>Polls the target Bot’s “info” attribute for an “Ack” status to acknowledge receipt of the </a:t>
            </a:r>
            <a:r>
              <a:rPr lang="en-US" dirty="0" err="1"/>
              <a:t>cmd</a:t>
            </a:r>
            <a:endParaRPr lang="en-US" dirty="0"/>
          </a:p>
          <a:p>
            <a:pPr lvl="1"/>
            <a:endParaRPr lang="en-US" dirty="0"/>
          </a:p>
          <a:p>
            <a:pPr lvl="1"/>
            <a:endParaRPr lang="en-US" dirty="0"/>
          </a:p>
        </p:txBody>
      </p:sp>
    </p:spTree>
    <p:extLst>
      <p:ext uri="{BB962C8B-B14F-4D97-AF65-F5344CB8AC3E}">
        <p14:creationId xmlns:p14="http://schemas.microsoft.com/office/powerpoint/2010/main" val="2224570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0515600" cy="1325563"/>
          </a:xfrm>
        </p:spPr>
        <p:txBody>
          <a:bodyPr/>
          <a:lstStyle/>
          <a:p>
            <a:pPr marL="225425"/>
            <a:r>
              <a:rPr lang="en-AU" dirty="0"/>
              <a:t>Send Command to Bot</a:t>
            </a:r>
            <a:endParaRPr lang="en-US" dirty="0"/>
          </a:p>
        </p:txBody>
      </p:sp>
      <p:sp>
        <p:nvSpPr>
          <p:cNvPr id="2" name="Content Placeholder 1"/>
          <p:cNvSpPr>
            <a:spLocks noGrp="1"/>
          </p:cNvSpPr>
          <p:nvPr>
            <p:ph idx="1"/>
          </p:nvPr>
        </p:nvSpPr>
        <p:spPr>
          <a:xfrm>
            <a:off x="838199" y="1390997"/>
            <a:ext cx="11353801" cy="4477788"/>
          </a:xfrm>
        </p:spPr>
        <p:txBody>
          <a:bodyPr>
            <a:normAutofit fontScale="92500"/>
          </a:bodyPr>
          <a:lstStyle/>
          <a:p>
            <a:r>
              <a:rPr lang="en-US" dirty="0"/>
              <a:t>AD Bot</a:t>
            </a:r>
          </a:p>
          <a:p>
            <a:endParaRPr lang="en-US" dirty="0"/>
          </a:p>
          <a:p>
            <a:pPr lvl="1"/>
            <a:r>
              <a:rPr lang="en-US" dirty="0"/>
              <a:t>Search AD accounts and retrieves “info” attribute of each Bot</a:t>
            </a:r>
          </a:p>
          <a:p>
            <a:pPr lvl="1"/>
            <a:r>
              <a:rPr lang="en-US" dirty="0"/>
              <a:t>Checks if the “</a:t>
            </a:r>
            <a:r>
              <a:rPr lang="en-US" dirty="0" err="1"/>
              <a:t>DstUser</a:t>
            </a:r>
            <a:r>
              <a:rPr lang="en-US" dirty="0"/>
              <a:t>” and “</a:t>
            </a:r>
            <a:r>
              <a:rPr lang="en-US" dirty="0" err="1"/>
              <a:t>DstHost</a:t>
            </a:r>
            <a:r>
              <a:rPr lang="en-US" dirty="0"/>
              <a:t>” fields match itself</a:t>
            </a:r>
          </a:p>
          <a:p>
            <a:pPr lvl="1"/>
            <a:r>
              <a:rPr lang="en-US" dirty="0"/>
              <a:t>Checks the “</a:t>
            </a:r>
            <a:r>
              <a:rPr lang="en-US" dirty="0" err="1"/>
              <a:t>BotState</a:t>
            </a:r>
            <a:r>
              <a:rPr lang="en-US" dirty="0"/>
              <a:t>” field for the feature to carry out (</a:t>
            </a:r>
            <a:r>
              <a:rPr lang="en-US" dirty="0" err="1"/>
              <a:t>RunCmd</a:t>
            </a:r>
            <a:r>
              <a:rPr lang="en-US" dirty="0"/>
              <a:t>)</a:t>
            </a:r>
          </a:p>
          <a:p>
            <a:pPr lvl="1"/>
            <a:r>
              <a:rPr lang="en-US" dirty="0"/>
              <a:t>Base64 decodes the “</a:t>
            </a:r>
            <a:r>
              <a:rPr lang="en-US" dirty="0" err="1"/>
              <a:t>Cmd</a:t>
            </a:r>
            <a:r>
              <a:rPr lang="en-US" dirty="0"/>
              <a:t>” field and runs the command</a:t>
            </a:r>
          </a:p>
          <a:p>
            <a:pPr lvl="1"/>
            <a:r>
              <a:rPr lang="en-US" dirty="0"/>
              <a:t>Updates its own “info” attribute status to “Ack” to acknowledge receipt of the command</a:t>
            </a:r>
          </a:p>
          <a:p>
            <a:pPr lvl="1"/>
            <a:endParaRPr lang="en-US" dirty="0"/>
          </a:p>
          <a:p>
            <a:r>
              <a:rPr lang="en-US" dirty="0"/>
              <a:t>AD Bot Controller</a:t>
            </a:r>
          </a:p>
          <a:p>
            <a:pPr lvl="1"/>
            <a:endParaRPr lang="en-US" dirty="0"/>
          </a:p>
          <a:p>
            <a:pPr lvl="1"/>
            <a:r>
              <a:rPr lang="en-US" dirty="0"/>
              <a:t>Updates its own “info” attribute status to “</a:t>
            </a:r>
            <a:r>
              <a:rPr lang="en-US" dirty="0" err="1"/>
              <a:t>SendOut</a:t>
            </a:r>
            <a:r>
              <a:rPr lang="en-US" dirty="0"/>
              <a:t>” so the Bot knows it is ready</a:t>
            </a:r>
          </a:p>
          <a:p>
            <a:endParaRPr lang="en-US" dirty="0"/>
          </a:p>
          <a:p>
            <a:pPr lvl="1"/>
            <a:endParaRPr lang="en-US" dirty="0"/>
          </a:p>
          <a:p>
            <a:pPr lvl="1"/>
            <a:endParaRPr lang="en-US" dirty="0"/>
          </a:p>
        </p:txBody>
      </p:sp>
    </p:spTree>
    <p:extLst>
      <p:ext uri="{BB962C8B-B14F-4D97-AF65-F5344CB8AC3E}">
        <p14:creationId xmlns:p14="http://schemas.microsoft.com/office/powerpoint/2010/main" val="589520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0515600" cy="1325563"/>
          </a:xfrm>
        </p:spPr>
        <p:txBody>
          <a:bodyPr/>
          <a:lstStyle/>
          <a:p>
            <a:pPr marL="225425"/>
            <a:r>
              <a:rPr lang="en-US" dirty="0"/>
              <a:t>Who are we?</a:t>
            </a:r>
          </a:p>
        </p:txBody>
      </p:sp>
      <p:sp>
        <p:nvSpPr>
          <p:cNvPr id="2" name="Content Placeholder 1"/>
          <p:cNvSpPr>
            <a:spLocks noGrp="1"/>
          </p:cNvSpPr>
          <p:nvPr>
            <p:ph idx="1"/>
          </p:nvPr>
        </p:nvSpPr>
        <p:spPr>
          <a:xfrm>
            <a:off x="838200" y="1325562"/>
            <a:ext cx="10515600" cy="5315081"/>
          </a:xfrm>
        </p:spPr>
        <p:txBody>
          <a:bodyPr>
            <a:normAutofit fontScale="77500" lnSpcReduction="20000"/>
          </a:bodyPr>
          <a:lstStyle/>
          <a:p>
            <a:r>
              <a:rPr lang="en-US" b="1" dirty="0"/>
              <a:t>Ty Miller</a:t>
            </a:r>
          </a:p>
          <a:p>
            <a:pPr lvl="1"/>
            <a:r>
              <a:rPr lang="en-US" dirty="0"/>
              <a:t>Managing Director, Threat Intelligence Pty Ltd (</a:t>
            </a:r>
            <a:r>
              <a:rPr lang="en-US" dirty="0">
                <a:hlinkClick r:id="rId2"/>
              </a:rPr>
              <a:t>www.threatintelligence.com</a:t>
            </a:r>
            <a:r>
              <a:rPr lang="en-US" dirty="0"/>
              <a:t>)</a:t>
            </a:r>
          </a:p>
          <a:p>
            <a:pPr lvl="1"/>
            <a:r>
              <a:rPr lang="en-US" dirty="0"/>
              <a:t>Specialist Security Company based in Australia</a:t>
            </a:r>
          </a:p>
          <a:p>
            <a:pPr lvl="1"/>
            <a:r>
              <a:rPr lang="en-US" dirty="0"/>
              <a:t>CREST Australia New Zealand (Board of Directors, Technical Team Lead, Assessor)</a:t>
            </a:r>
          </a:p>
          <a:p>
            <a:pPr lvl="2"/>
            <a:endParaRPr lang="en-US" dirty="0"/>
          </a:p>
          <a:p>
            <a:r>
              <a:rPr lang="en-US" b="1" dirty="0"/>
              <a:t>Security Researcher, Penetration Tester, Presenter and Trainer</a:t>
            </a:r>
          </a:p>
          <a:p>
            <a:pPr lvl="1"/>
            <a:r>
              <a:rPr lang="en-US" dirty="0"/>
              <a:t>Black Hat				Black Hat Asia Review Board</a:t>
            </a:r>
          </a:p>
          <a:p>
            <a:pPr lvl="1"/>
            <a:r>
              <a:rPr lang="en-US" dirty="0"/>
              <a:t>Black Hat Training			The Shellcode Lab</a:t>
            </a:r>
          </a:p>
          <a:p>
            <a:pPr lvl="1"/>
            <a:r>
              <a:rPr lang="en-US" dirty="0"/>
              <a:t>Black Hat Training			Practical Threat Intelligence</a:t>
            </a:r>
          </a:p>
          <a:p>
            <a:pPr lvl="1"/>
            <a:r>
              <a:rPr lang="en-US" dirty="0"/>
              <a:t>Black Hat Presentation		Reverse DNS Tunneling Shellcode</a:t>
            </a:r>
          </a:p>
          <a:p>
            <a:pPr lvl="1"/>
            <a:r>
              <a:rPr lang="en-US" dirty="0"/>
              <a:t>Black Hat Presentation		The Active Directory Botnet</a:t>
            </a:r>
          </a:p>
          <a:p>
            <a:pPr lvl="1"/>
            <a:r>
              <a:rPr lang="en-US" dirty="0"/>
              <a:t>Black Hat Webcast			The Best Way to Catch a Thief</a:t>
            </a:r>
          </a:p>
          <a:p>
            <a:pPr lvl="1"/>
            <a:r>
              <a:rPr lang="en-US" dirty="0"/>
              <a:t>Core Impact: 			DNS Channel Payload</a:t>
            </a:r>
          </a:p>
          <a:p>
            <a:pPr lvl="1"/>
            <a:r>
              <a:rPr lang="en-US" dirty="0"/>
              <a:t>Development and Presentation	</a:t>
            </a:r>
            <a:r>
              <a:rPr lang="en-US" dirty="0" err="1"/>
              <a:t>BeEF</a:t>
            </a:r>
            <a:r>
              <a:rPr lang="en-US" dirty="0"/>
              <a:t> Bind Shellcode</a:t>
            </a:r>
          </a:p>
          <a:p>
            <a:pPr lvl="1"/>
            <a:r>
              <a:rPr lang="en-US" dirty="0"/>
              <a:t>Co-Author				Hacking Exposed Linux 3rd Edition</a:t>
            </a:r>
          </a:p>
          <a:p>
            <a:pPr lvl="1"/>
            <a:r>
              <a:rPr lang="en-US" dirty="0"/>
              <a:t>Presentation			Machine Learning and Modern Malware Mitigations</a:t>
            </a:r>
          </a:p>
          <a:p>
            <a:pPr lvl="1"/>
            <a:r>
              <a:rPr lang="en-US" dirty="0"/>
              <a:t>Presentation			Modern Threat Detection and Prevention</a:t>
            </a:r>
          </a:p>
          <a:p>
            <a:pPr lvl="1"/>
            <a:r>
              <a:rPr lang="en-US" dirty="0"/>
              <a:t>Presentation			Securing Your Startup to Secure Big Brands</a:t>
            </a:r>
          </a:p>
          <a:p>
            <a:pPr lvl="1"/>
            <a:r>
              <a:rPr lang="en-US" dirty="0"/>
              <a:t>Presentation			Can your application be breached?</a:t>
            </a:r>
          </a:p>
        </p:txBody>
      </p:sp>
    </p:spTree>
    <p:extLst>
      <p:ext uri="{BB962C8B-B14F-4D97-AF65-F5344CB8AC3E}">
        <p14:creationId xmlns:p14="http://schemas.microsoft.com/office/powerpoint/2010/main" val="2806253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0515600" cy="1325563"/>
          </a:xfrm>
        </p:spPr>
        <p:txBody>
          <a:bodyPr/>
          <a:lstStyle/>
          <a:p>
            <a:pPr marL="225425"/>
            <a:r>
              <a:rPr lang="en-AU" dirty="0"/>
              <a:t>Send Command to Bot</a:t>
            </a:r>
            <a:endParaRPr lang="en-US" dirty="0"/>
          </a:p>
        </p:txBody>
      </p:sp>
      <p:sp>
        <p:nvSpPr>
          <p:cNvPr id="2" name="Content Placeholder 1"/>
          <p:cNvSpPr>
            <a:spLocks noGrp="1"/>
          </p:cNvSpPr>
          <p:nvPr>
            <p:ph idx="1"/>
          </p:nvPr>
        </p:nvSpPr>
        <p:spPr>
          <a:xfrm>
            <a:off x="838199" y="1390997"/>
            <a:ext cx="11353801" cy="4477788"/>
          </a:xfrm>
        </p:spPr>
        <p:txBody>
          <a:bodyPr>
            <a:normAutofit fontScale="92500" lnSpcReduction="10000"/>
          </a:bodyPr>
          <a:lstStyle/>
          <a:p>
            <a:r>
              <a:rPr lang="en-US" dirty="0"/>
              <a:t>AD Bot</a:t>
            </a:r>
          </a:p>
          <a:p>
            <a:pPr lvl="1"/>
            <a:endParaRPr lang="en-US" dirty="0"/>
          </a:p>
          <a:p>
            <a:pPr lvl="1"/>
            <a:r>
              <a:rPr lang="en-US" dirty="0"/>
              <a:t>Base64 encodes command output</a:t>
            </a:r>
          </a:p>
          <a:p>
            <a:pPr lvl="1"/>
            <a:r>
              <a:rPr lang="en-US" dirty="0"/>
              <a:t>Saves encoded command output into its “</a:t>
            </a:r>
            <a:r>
              <a:rPr lang="en-US" dirty="0" err="1"/>
              <a:t>homePostalAddress</a:t>
            </a:r>
            <a:r>
              <a:rPr lang="en-US" dirty="0"/>
              <a:t>” attribute</a:t>
            </a:r>
          </a:p>
          <a:p>
            <a:pPr lvl="1"/>
            <a:r>
              <a:rPr lang="en-US" dirty="0"/>
              <a:t>Once received, updates its status to be “Complete”</a:t>
            </a:r>
          </a:p>
          <a:p>
            <a:pPr lvl="1"/>
            <a:endParaRPr lang="en-US" dirty="0"/>
          </a:p>
          <a:p>
            <a:r>
              <a:rPr lang="en-US" dirty="0"/>
              <a:t>AD Bot Controller</a:t>
            </a:r>
          </a:p>
          <a:p>
            <a:pPr lvl="2"/>
            <a:endParaRPr lang="en-US" dirty="0"/>
          </a:p>
          <a:p>
            <a:pPr lvl="1"/>
            <a:r>
              <a:rPr lang="en-US" dirty="0"/>
              <a:t>Updates its own “info” attribute to acknowledge receipt of the command output</a:t>
            </a:r>
          </a:p>
          <a:p>
            <a:pPr lvl="1"/>
            <a:r>
              <a:rPr lang="en-US" dirty="0"/>
              <a:t>Decodes the base64 and displays the command output</a:t>
            </a:r>
          </a:p>
          <a:p>
            <a:pPr marL="0" indent="0">
              <a:buNone/>
            </a:pPr>
            <a:endParaRPr lang="en-US" dirty="0"/>
          </a:p>
          <a:p>
            <a:pPr marL="0" indent="0">
              <a:buNone/>
            </a:pPr>
            <a:r>
              <a:rPr lang="en-US" i="1" dirty="0"/>
              <a:t>The “Interactive Shell” basically loops around this process to simulate a shell.</a:t>
            </a:r>
          </a:p>
          <a:p>
            <a:pPr lvl="1"/>
            <a:endParaRPr lang="en-US" dirty="0"/>
          </a:p>
          <a:p>
            <a:pPr lvl="1"/>
            <a:endParaRPr lang="en-US" dirty="0"/>
          </a:p>
        </p:txBody>
      </p:sp>
    </p:spTree>
    <p:extLst>
      <p:ext uri="{BB962C8B-B14F-4D97-AF65-F5344CB8AC3E}">
        <p14:creationId xmlns:p14="http://schemas.microsoft.com/office/powerpoint/2010/main" val="5491266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0515600" cy="1325563"/>
          </a:xfrm>
        </p:spPr>
        <p:txBody>
          <a:bodyPr/>
          <a:lstStyle/>
          <a:p>
            <a:pPr marL="236538"/>
            <a:r>
              <a:rPr lang="en-AU" dirty="0"/>
              <a:t>Send Command to Bot</a:t>
            </a:r>
            <a:endParaRPr lang="en-US" dirty="0"/>
          </a:p>
        </p:txBody>
      </p:sp>
      <p:sp>
        <p:nvSpPr>
          <p:cNvPr id="8" name="Oval 7">
            <a:extLst>
              <a:ext uri="{FF2B5EF4-FFF2-40B4-BE49-F238E27FC236}">
                <a16:creationId xmlns:a16="http://schemas.microsoft.com/office/drawing/2014/main" id="{AAC54E8C-7449-4DE0-8DCC-F06E90793E2F}"/>
              </a:ext>
            </a:extLst>
          </p:cNvPr>
          <p:cNvSpPr>
            <a:spLocks noChangeAspect="1"/>
          </p:cNvSpPr>
          <p:nvPr/>
        </p:nvSpPr>
        <p:spPr>
          <a:xfrm>
            <a:off x="2800178" y="930082"/>
            <a:ext cx="6591644" cy="58529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A1C08403-5CF1-4112-B4B1-50E8911357A6}"/>
              </a:ext>
            </a:extLst>
          </p:cNvPr>
          <p:cNvPicPr>
            <a:picLocks noChangeAspect="1"/>
          </p:cNvPicPr>
          <p:nvPr/>
        </p:nvPicPr>
        <p:blipFill>
          <a:blip r:embed="rId3"/>
          <a:stretch>
            <a:fillRect/>
          </a:stretch>
        </p:blipFill>
        <p:spPr>
          <a:xfrm>
            <a:off x="3142026" y="3374855"/>
            <a:ext cx="1173480" cy="1173480"/>
          </a:xfrm>
          <a:prstGeom prst="rect">
            <a:avLst/>
          </a:prstGeom>
        </p:spPr>
      </p:pic>
      <p:grpSp>
        <p:nvGrpSpPr>
          <p:cNvPr id="42" name="Group 41">
            <a:extLst>
              <a:ext uri="{FF2B5EF4-FFF2-40B4-BE49-F238E27FC236}">
                <a16:creationId xmlns:a16="http://schemas.microsoft.com/office/drawing/2014/main" id="{5709E633-6836-49BD-970E-62E8C6F5EFF3}"/>
              </a:ext>
            </a:extLst>
          </p:cNvPr>
          <p:cNvGrpSpPr>
            <a:grpSpLocks noChangeAspect="1"/>
          </p:cNvGrpSpPr>
          <p:nvPr/>
        </p:nvGrpSpPr>
        <p:grpSpPr>
          <a:xfrm>
            <a:off x="286994" y="3254493"/>
            <a:ext cx="1544719" cy="1371600"/>
            <a:chOff x="1626196" y="3509321"/>
            <a:chExt cx="2528272" cy="2244925"/>
          </a:xfrm>
        </p:grpSpPr>
        <p:sp>
          <p:nvSpPr>
            <p:cNvPr id="10" name="Oval 9">
              <a:extLst>
                <a:ext uri="{FF2B5EF4-FFF2-40B4-BE49-F238E27FC236}">
                  <a16:creationId xmlns:a16="http://schemas.microsoft.com/office/drawing/2014/main" id="{A24DAC15-B5A2-4B26-A997-1A76B0E5F80D}"/>
                </a:ext>
              </a:extLst>
            </p:cNvPr>
            <p:cNvSpPr/>
            <p:nvPr/>
          </p:nvSpPr>
          <p:spPr>
            <a:xfrm>
              <a:off x="1626196" y="3509321"/>
              <a:ext cx="2528272" cy="22449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6" name="Group 15">
              <a:extLst>
                <a:ext uri="{FF2B5EF4-FFF2-40B4-BE49-F238E27FC236}">
                  <a16:creationId xmlns:a16="http://schemas.microsoft.com/office/drawing/2014/main" id="{124024B4-C233-4070-9398-742B7D8B64BE}"/>
                </a:ext>
              </a:extLst>
            </p:cNvPr>
            <p:cNvGrpSpPr/>
            <p:nvPr/>
          </p:nvGrpSpPr>
          <p:grpSpPr>
            <a:xfrm>
              <a:off x="2198955" y="4216711"/>
              <a:ext cx="1383573" cy="830144"/>
              <a:chOff x="2198955" y="3530911"/>
              <a:chExt cx="1383573" cy="830144"/>
            </a:xfrm>
          </p:grpSpPr>
          <p:pic>
            <p:nvPicPr>
              <p:cNvPr id="13" name="Picture 12">
                <a:extLst>
                  <a:ext uri="{FF2B5EF4-FFF2-40B4-BE49-F238E27FC236}">
                    <a16:creationId xmlns:a16="http://schemas.microsoft.com/office/drawing/2014/main" id="{B1F8B403-5680-465D-8D20-D5B886392CFB}"/>
                  </a:ext>
                </a:extLst>
              </p:cNvPr>
              <p:cNvPicPr>
                <a:picLocks noChangeAspect="1"/>
              </p:cNvPicPr>
              <p:nvPr/>
            </p:nvPicPr>
            <p:blipFill>
              <a:blip r:embed="rId4"/>
              <a:stretch>
                <a:fillRect/>
              </a:stretch>
            </p:blipFill>
            <p:spPr>
              <a:xfrm>
                <a:off x="2198955" y="3530911"/>
                <a:ext cx="1382754" cy="830144"/>
              </a:xfrm>
              <a:prstGeom prst="rect">
                <a:avLst/>
              </a:prstGeom>
            </p:spPr>
          </p:pic>
          <p:pic>
            <p:nvPicPr>
              <p:cNvPr id="15" name="Picture 14">
                <a:extLst>
                  <a:ext uri="{FF2B5EF4-FFF2-40B4-BE49-F238E27FC236}">
                    <a16:creationId xmlns:a16="http://schemas.microsoft.com/office/drawing/2014/main" id="{04B6C4E2-AF5A-4263-B8D8-FD07C04AD041}"/>
                  </a:ext>
                </a:extLst>
              </p:cNvPr>
              <p:cNvPicPr>
                <a:picLocks noChangeAspect="1"/>
              </p:cNvPicPr>
              <p:nvPr/>
            </p:nvPicPr>
            <p:blipFill>
              <a:blip r:embed="rId5"/>
              <a:stretch>
                <a:fillRect/>
              </a:stretch>
            </p:blipFill>
            <p:spPr>
              <a:xfrm>
                <a:off x="2198955" y="3530911"/>
                <a:ext cx="1383573" cy="830144"/>
              </a:xfrm>
              <a:prstGeom prst="rect">
                <a:avLst/>
              </a:prstGeom>
            </p:spPr>
          </p:pic>
        </p:grpSp>
      </p:grpSp>
      <p:pic>
        <p:nvPicPr>
          <p:cNvPr id="22" name="Picture 21">
            <a:extLst>
              <a:ext uri="{FF2B5EF4-FFF2-40B4-BE49-F238E27FC236}">
                <a16:creationId xmlns:a16="http://schemas.microsoft.com/office/drawing/2014/main" id="{2F2DB737-924D-42ED-AB83-9570FEE0FB5B}"/>
              </a:ext>
            </a:extLst>
          </p:cNvPr>
          <p:cNvPicPr>
            <a:picLocks noChangeAspect="1"/>
          </p:cNvPicPr>
          <p:nvPr/>
        </p:nvPicPr>
        <p:blipFill>
          <a:blip r:embed="rId6"/>
          <a:stretch>
            <a:fillRect/>
          </a:stretch>
        </p:blipFill>
        <p:spPr>
          <a:xfrm>
            <a:off x="2032647" y="3589711"/>
            <a:ext cx="654055" cy="701164"/>
          </a:xfrm>
          <a:prstGeom prst="rect">
            <a:avLst/>
          </a:prstGeom>
        </p:spPr>
      </p:pic>
      <p:sp>
        <p:nvSpPr>
          <p:cNvPr id="39" name="Rectangle: Rounded Corners 38">
            <a:extLst>
              <a:ext uri="{FF2B5EF4-FFF2-40B4-BE49-F238E27FC236}">
                <a16:creationId xmlns:a16="http://schemas.microsoft.com/office/drawing/2014/main" id="{B0B004DF-5492-4AE9-A957-020E11892885}"/>
              </a:ext>
            </a:extLst>
          </p:cNvPr>
          <p:cNvSpPr>
            <a:spLocks noChangeAspect="1"/>
          </p:cNvSpPr>
          <p:nvPr/>
        </p:nvSpPr>
        <p:spPr>
          <a:xfrm>
            <a:off x="522640" y="2750822"/>
            <a:ext cx="1069848" cy="364541"/>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AD Botnet</a:t>
            </a:r>
          </a:p>
          <a:p>
            <a:pPr algn="ctr"/>
            <a:r>
              <a:rPr lang="en-US" sz="1200" dirty="0"/>
              <a:t>Controller</a:t>
            </a:r>
            <a:endParaRPr lang="en-AU" sz="1200" dirty="0"/>
          </a:p>
        </p:txBody>
      </p:sp>
      <p:grpSp>
        <p:nvGrpSpPr>
          <p:cNvPr id="27" name="Group 26">
            <a:extLst>
              <a:ext uri="{FF2B5EF4-FFF2-40B4-BE49-F238E27FC236}">
                <a16:creationId xmlns:a16="http://schemas.microsoft.com/office/drawing/2014/main" id="{4F79319D-6875-4269-BF8A-B2590BC1BC0D}"/>
              </a:ext>
            </a:extLst>
          </p:cNvPr>
          <p:cNvGrpSpPr>
            <a:grpSpLocks noChangeAspect="1"/>
          </p:cNvGrpSpPr>
          <p:nvPr/>
        </p:nvGrpSpPr>
        <p:grpSpPr>
          <a:xfrm>
            <a:off x="10345047" y="3254493"/>
            <a:ext cx="1544719" cy="1371600"/>
            <a:chOff x="1626196" y="3509321"/>
            <a:chExt cx="2528272" cy="2244925"/>
          </a:xfrm>
        </p:grpSpPr>
        <p:sp>
          <p:nvSpPr>
            <p:cNvPr id="28" name="Oval 27">
              <a:extLst>
                <a:ext uri="{FF2B5EF4-FFF2-40B4-BE49-F238E27FC236}">
                  <a16:creationId xmlns:a16="http://schemas.microsoft.com/office/drawing/2014/main" id="{59FB4D44-FD9D-40A3-B675-99C073B88BA2}"/>
                </a:ext>
              </a:extLst>
            </p:cNvPr>
            <p:cNvSpPr/>
            <p:nvPr/>
          </p:nvSpPr>
          <p:spPr>
            <a:xfrm>
              <a:off x="1626196" y="3509321"/>
              <a:ext cx="2528272" cy="22449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0" name="Group 29">
              <a:extLst>
                <a:ext uri="{FF2B5EF4-FFF2-40B4-BE49-F238E27FC236}">
                  <a16:creationId xmlns:a16="http://schemas.microsoft.com/office/drawing/2014/main" id="{9BFC7449-9178-4AA6-9059-3FE8D07E8EA9}"/>
                </a:ext>
              </a:extLst>
            </p:cNvPr>
            <p:cNvGrpSpPr/>
            <p:nvPr/>
          </p:nvGrpSpPr>
          <p:grpSpPr>
            <a:xfrm>
              <a:off x="2198955" y="4216711"/>
              <a:ext cx="1383573" cy="830144"/>
              <a:chOff x="2198955" y="3530911"/>
              <a:chExt cx="1383573" cy="830144"/>
            </a:xfrm>
          </p:grpSpPr>
          <p:pic>
            <p:nvPicPr>
              <p:cNvPr id="31" name="Picture 30">
                <a:extLst>
                  <a:ext uri="{FF2B5EF4-FFF2-40B4-BE49-F238E27FC236}">
                    <a16:creationId xmlns:a16="http://schemas.microsoft.com/office/drawing/2014/main" id="{3BDFB932-747A-4A08-945C-DAC00205F1EB}"/>
                  </a:ext>
                </a:extLst>
              </p:cNvPr>
              <p:cNvPicPr>
                <a:picLocks noChangeAspect="1"/>
              </p:cNvPicPr>
              <p:nvPr/>
            </p:nvPicPr>
            <p:blipFill>
              <a:blip r:embed="rId4"/>
              <a:stretch>
                <a:fillRect/>
              </a:stretch>
            </p:blipFill>
            <p:spPr>
              <a:xfrm>
                <a:off x="2198955" y="3530911"/>
                <a:ext cx="1382754" cy="830144"/>
              </a:xfrm>
              <a:prstGeom prst="rect">
                <a:avLst/>
              </a:prstGeom>
            </p:spPr>
          </p:pic>
          <p:pic>
            <p:nvPicPr>
              <p:cNvPr id="32" name="Picture 31">
                <a:extLst>
                  <a:ext uri="{FF2B5EF4-FFF2-40B4-BE49-F238E27FC236}">
                    <a16:creationId xmlns:a16="http://schemas.microsoft.com/office/drawing/2014/main" id="{D36D905D-E81D-488E-A1EE-0C7D6FA882ED}"/>
                  </a:ext>
                </a:extLst>
              </p:cNvPr>
              <p:cNvPicPr>
                <a:picLocks noChangeAspect="1"/>
              </p:cNvPicPr>
              <p:nvPr/>
            </p:nvPicPr>
            <p:blipFill>
              <a:blip r:embed="rId5"/>
              <a:stretch>
                <a:fillRect/>
              </a:stretch>
            </p:blipFill>
            <p:spPr>
              <a:xfrm>
                <a:off x="2198955" y="3530911"/>
                <a:ext cx="1383573" cy="830144"/>
              </a:xfrm>
              <a:prstGeom prst="rect">
                <a:avLst/>
              </a:prstGeom>
            </p:spPr>
          </p:pic>
        </p:grpSp>
      </p:grpSp>
      <p:sp>
        <p:nvSpPr>
          <p:cNvPr id="33" name="Rectangle: Rounded Corners 32">
            <a:extLst>
              <a:ext uri="{FF2B5EF4-FFF2-40B4-BE49-F238E27FC236}">
                <a16:creationId xmlns:a16="http://schemas.microsoft.com/office/drawing/2014/main" id="{190FC4CD-A7AF-45AD-9A43-A887DCA1964F}"/>
              </a:ext>
            </a:extLst>
          </p:cNvPr>
          <p:cNvSpPr>
            <a:spLocks noChangeAspect="1"/>
          </p:cNvSpPr>
          <p:nvPr/>
        </p:nvSpPr>
        <p:spPr>
          <a:xfrm>
            <a:off x="10580693" y="2749603"/>
            <a:ext cx="1073426" cy="365760"/>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AD Botnet</a:t>
            </a:r>
          </a:p>
          <a:p>
            <a:pPr algn="ctr"/>
            <a:r>
              <a:rPr lang="en-US" sz="1200" dirty="0"/>
              <a:t>Bot</a:t>
            </a:r>
            <a:endParaRPr lang="en-AU" sz="1200" dirty="0"/>
          </a:p>
        </p:txBody>
      </p:sp>
      <p:pic>
        <p:nvPicPr>
          <p:cNvPr id="34" name="Picture 33">
            <a:extLst>
              <a:ext uri="{FF2B5EF4-FFF2-40B4-BE49-F238E27FC236}">
                <a16:creationId xmlns:a16="http://schemas.microsoft.com/office/drawing/2014/main" id="{F71F8764-12A4-4466-8CB1-5A42EA6B1620}"/>
              </a:ext>
            </a:extLst>
          </p:cNvPr>
          <p:cNvPicPr>
            <a:picLocks noChangeAspect="1"/>
          </p:cNvPicPr>
          <p:nvPr/>
        </p:nvPicPr>
        <p:blipFill>
          <a:blip r:embed="rId6"/>
          <a:stretch>
            <a:fillRect/>
          </a:stretch>
        </p:blipFill>
        <p:spPr>
          <a:xfrm>
            <a:off x="9552298" y="3589711"/>
            <a:ext cx="654055" cy="701164"/>
          </a:xfrm>
          <a:prstGeom prst="rect">
            <a:avLst/>
          </a:prstGeom>
        </p:spPr>
      </p:pic>
      <p:sp>
        <p:nvSpPr>
          <p:cNvPr id="36" name="Rectangle: Rounded Corners 35">
            <a:extLst>
              <a:ext uri="{FF2B5EF4-FFF2-40B4-BE49-F238E27FC236}">
                <a16:creationId xmlns:a16="http://schemas.microsoft.com/office/drawing/2014/main" id="{32B7373B-50E9-4E32-B34C-5706E64DBE7B}"/>
              </a:ext>
            </a:extLst>
          </p:cNvPr>
          <p:cNvSpPr>
            <a:spLocks/>
          </p:cNvSpPr>
          <p:nvPr/>
        </p:nvSpPr>
        <p:spPr>
          <a:xfrm>
            <a:off x="4481008" y="2255645"/>
            <a:ext cx="3427931" cy="773009"/>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err="1"/>
              <a:t>ipPhone</a:t>
            </a:r>
            <a:r>
              <a:rPr lang="en-US" sz="2000" b="1" dirty="0"/>
              <a:t>	(Botnet GUID)</a:t>
            </a:r>
          </a:p>
          <a:p>
            <a:r>
              <a:rPr lang="en-US" sz="2000" dirty="0"/>
              <a:t>dbc806eb-....-5d0b2b2000e2</a:t>
            </a:r>
            <a:endParaRPr lang="en-US" sz="1400" dirty="0"/>
          </a:p>
        </p:txBody>
      </p:sp>
      <p:sp>
        <p:nvSpPr>
          <p:cNvPr id="23" name="Rectangle: Rounded Corners 22">
            <a:extLst>
              <a:ext uri="{FF2B5EF4-FFF2-40B4-BE49-F238E27FC236}">
                <a16:creationId xmlns:a16="http://schemas.microsoft.com/office/drawing/2014/main" id="{A8802123-2E69-4636-B521-18C2382004D7}"/>
              </a:ext>
            </a:extLst>
          </p:cNvPr>
          <p:cNvSpPr>
            <a:spLocks noChangeAspect="1"/>
          </p:cNvSpPr>
          <p:nvPr/>
        </p:nvSpPr>
        <p:spPr>
          <a:xfrm>
            <a:off x="3136768" y="2750822"/>
            <a:ext cx="1069848" cy="364541"/>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Domain</a:t>
            </a:r>
          </a:p>
          <a:p>
            <a:pPr algn="ctr"/>
            <a:r>
              <a:rPr lang="en-US" sz="1200" dirty="0"/>
              <a:t>Controller</a:t>
            </a:r>
            <a:endParaRPr lang="en-AU" sz="1200" dirty="0"/>
          </a:p>
        </p:txBody>
      </p:sp>
      <p:sp>
        <p:nvSpPr>
          <p:cNvPr id="38" name="Rectangle: Rounded Corners 37">
            <a:extLst>
              <a:ext uri="{FF2B5EF4-FFF2-40B4-BE49-F238E27FC236}">
                <a16:creationId xmlns:a16="http://schemas.microsoft.com/office/drawing/2014/main" id="{B677F3CB-5E43-4B8A-B6BE-8D03CCD5AE0B}"/>
              </a:ext>
            </a:extLst>
          </p:cNvPr>
          <p:cNvSpPr>
            <a:spLocks/>
          </p:cNvSpPr>
          <p:nvPr/>
        </p:nvSpPr>
        <p:spPr>
          <a:xfrm>
            <a:off x="4481007" y="3157191"/>
            <a:ext cx="3427932" cy="1705831"/>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Info (Control Channel)</a:t>
            </a:r>
          </a:p>
          <a:p>
            <a:r>
              <a:rPr lang="en-US" sz="2000" dirty="0"/>
              <a:t>staff1:WIN122:Ack:staff2:</a:t>
            </a:r>
          </a:p>
          <a:p>
            <a:r>
              <a:rPr lang="en-US" sz="2000" dirty="0"/>
              <a:t>WIN184:1603000:RunCmd</a:t>
            </a:r>
            <a:endParaRPr lang="en-US" sz="2000" b="1" dirty="0"/>
          </a:p>
        </p:txBody>
      </p:sp>
      <p:sp>
        <p:nvSpPr>
          <p:cNvPr id="41" name="Rectangle: Rounded Corners 40">
            <a:extLst>
              <a:ext uri="{FF2B5EF4-FFF2-40B4-BE49-F238E27FC236}">
                <a16:creationId xmlns:a16="http://schemas.microsoft.com/office/drawing/2014/main" id="{8B652555-2D2B-4E3D-9439-EE8AF28B7787}"/>
              </a:ext>
            </a:extLst>
          </p:cNvPr>
          <p:cNvSpPr>
            <a:spLocks/>
          </p:cNvSpPr>
          <p:nvPr/>
        </p:nvSpPr>
        <p:spPr>
          <a:xfrm>
            <a:off x="4481007" y="5002446"/>
            <a:ext cx="3427932" cy="790659"/>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00" b="1" dirty="0" err="1"/>
              <a:t>homePostalAddress</a:t>
            </a:r>
            <a:r>
              <a:rPr lang="en-US" sz="2000" b="1" dirty="0"/>
              <a:t> (</a:t>
            </a:r>
            <a:r>
              <a:rPr lang="en-US" sz="2000" b="1" dirty="0" err="1"/>
              <a:t>Cmd</a:t>
            </a:r>
            <a:r>
              <a:rPr lang="en-US" sz="2000" b="1" dirty="0"/>
              <a:t> Out)</a:t>
            </a:r>
          </a:p>
          <a:p>
            <a:r>
              <a:rPr lang="en-US" sz="2000" dirty="0"/>
              <a:t>1</a:t>
            </a:r>
          </a:p>
        </p:txBody>
      </p:sp>
      <p:sp>
        <p:nvSpPr>
          <p:cNvPr id="43" name="Rectangle: Rounded Corners 42">
            <a:extLst>
              <a:ext uri="{FF2B5EF4-FFF2-40B4-BE49-F238E27FC236}">
                <a16:creationId xmlns:a16="http://schemas.microsoft.com/office/drawing/2014/main" id="{D82CCE86-6A1C-403C-935E-0DC8704CF705}"/>
              </a:ext>
            </a:extLst>
          </p:cNvPr>
          <p:cNvSpPr>
            <a:spLocks/>
          </p:cNvSpPr>
          <p:nvPr/>
        </p:nvSpPr>
        <p:spPr>
          <a:xfrm>
            <a:off x="4316079" y="1913064"/>
            <a:ext cx="3799682" cy="4187934"/>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p>
        </p:txBody>
      </p:sp>
      <p:sp>
        <p:nvSpPr>
          <p:cNvPr id="2" name="Isosceles Triangle 1">
            <a:extLst>
              <a:ext uri="{FF2B5EF4-FFF2-40B4-BE49-F238E27FC236}">
                <a16:creationId xmlns:a16="http://schemas.microsoft.com/office/drawing/2014/main" id="{4B1020E0-BB94-4E79-9470-73D1B102C7A6}"/>
              </a:ext>
            </a:extLst>
          </p:cNvPr>
          <p:cNvSpPr/>
          <p:nvPr/>
        </p:nvSpPr>
        <p:spPr>
          <a:xfrm rot="5400000">
            <a:off x="4227224" y="2930203"/>
            <a:ext cx="89941" cy="457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6" name="Straight Arrow Connector 25">
            <a:extLst>
              <a:ext uri="{FF2B5EF4-FFF2-40B4-BE49-F238E27FC236}">
                <a16:creationId xmlns:a16="http://schemas.microsoft.com/office/drawing/2014/main" id="{1ED374CA-8329-4AB4-9975-7A083C3945E3}"/>
              </a:ext>
            </a:extLst>
          </p:cNvPr>
          <p:cNvCxnSpPr>
            <a:cxnSpLocks/>
          </p:cNvCxnSpPr>
          <p:nvPr/>
        </p:nvCxnSpPr>
        <p:spPr>
          <a:xfrm>
            <a:off x="1482270" y="3940293"/>
            <a:ext cx="1726787" cy="42604"/>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sp>
        <p:nvSpPr>
          <p:cNvPr id="29" name="Rectangle: Rounded Corners 28">
            <a:extLst>
              <a:ext uri="{FF2B5EF4-FFF2-40B4-BE49-F238E27FC236}">
                <a16:creationId xmlns:a16="http://schemas.microsoft.com/office/drawing/2014/main" id="{BD358965-0DF6-43D4-A42E-AF8A901B2F95}"/>
              </a:ext>
            </a:extLst>
          </p:cNvPr>
          <p:cNvSpPr/>
          <p:nvPr/>
        </p:nvSpPr>
        <p:spPr>
          <a:xfrm>
            <a:off x="258516" y="5086432"/>
            <a:ext cx="2737176" cy="1346533"/>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(1) Update Controller Bot status with command</a:t>
            </a:r>
          </a:p>
        </p:txBody>
      </p:sp>
      <p:cxnSp>
        <p:nvCxnSpPr>
          <p:cNvPr id="35" name="Straight Connector 34">
            <a:extLst>
              <a:ext uri="{FF2B5EF4-FFF2-40B4-BE49-F238E27FC236}">
                <a16:creationId xmlns:a16="http://schemas.microsoft.com/office/drawing/2014/main" id="{98F41438-75DF-42DB-900F-B315690FC6ED}"/>
              </a:ext>
            </a:extLst>
          </p:cNvPr>
          <p:cNvCxnSpPr>
            <a:cxnSpLocks/>
          </p:cNvCxnSpPr>
          <p:nvPr/>
        </p:nvCxnSpPr>
        <p:spPr>
          <a:xfrm flipV="1">
            <a:off x="2473377" y="3982898"/>
            <a:ext cx="522315" cy="110353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17A2D0A-EDBC-4C44-A995-F562857D1351}"/>
              </a:ext>
            </a:extLst>
          </p:cNvPr>
          <p:cNvCxnSpPr>
            <a:cxnSpLocks/>
          </p:cNvCxnSpPr>
          <p:nvPr/>
        </p:nvCxnSpPr>
        <p:spPr>
          <a:xfrm>
            <a:off x="8971441" y="3940293"/>
            <a:ext cx="1726787" cy="42604"/>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sp>
        <p:nvSpPr>
          <p:cNvPr id="40" name="Rectangle: Rounded Corners 39">
            <a:extLst>
              <a:ext uri="{FF2B5EF4-FFF2-40B4-BE49-F238E27FC236}">
                <a16:creationId xmlns:a16="http://schemas.microsoft.com/office/drawing/2014/main" id="{B5F7E65B-7899-4185-B4DF-5C2C38713611}"/>
              </a:ext>
            </a:extLst>
          </p:cNvPr>
          <p:cNvSpPr/>
          <p:nvPr/>
        </p:nvSpPr>
        <p:spPr>
          <a:xfrm>
            <a:off x="9147012" y="5086432"/>
            <a:ext cx="2737176" cy="1346533"/>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(2) Search Botnet GUID and check if destination is me.</a:t>
            </a:r>
          </a:p>
        </p:txBody>
      </p:sp>
      <p:cxnSp>
        <p:nvCxnSpPr>
          <p:cNvPr id="45" name="Straight Connector 44">
            <a:extLst>
              <a:ext uri="{FF2B5EF4-FFF2-40B4-BE49-F238E27FC236}">
                <a16:creationId xmlns:a16="http://schemas.microsoft.com/office/drawing/2014/main" id="{3ABDEF58-0858-4772-9C7E-A938775C5CB7}"/>
              </a:ext>
            </a:extLst>
          </p:cNvPr>
          <p:cNvCxnSpPr>
            <a:cxnSpLocks/>
          </p:cNvCxnSpPr>
          <p:nvPr/>
        </p:nvCxnSpPr>
        <p:spPr>
          <a:xfrm flipH="1" flipV="1">
            <a:off x="9278911" y="3982897"/>
            <a:ext cx="454759" cy="123806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16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0515600" cy="1325563"/>
          </a:xfrm>
        </p:spPr>
        <p:txBody>
          <a:bodyPr/>
          <a:lstStyle/>
          <a:p>
            <a:pPr marL="236538"/>
            <a:r>
              <a:rPr lang="en-AU" dirty="0"/>
              <a:t>Send Command to Bot</a:t>
            </a:r>
            <a:endParaRPr lang="en-US" dirty="0"/>
          </a:p>
        </p:txBody>
      </p:sp>
      <p:sp>
        <p:nvSpPr>
          <p:cNvPr id="8" name="Oval 7">
            <a:extLst>
              <a:ext uri="{FF2B5EF4-FFF2-40B4-BE49-F238E27FC236}">
                <a16:creationId xmlns:a16="http://schemas.microsoft.com/office/drawing/2014/main" id="{AAC54E8C-7449-4DE0-8DCC-F06E90793E2F}"/>
              </a:ext>
            </a:extLst>
          </p:cNvPr>
          <p:cNvSpPr>
            <a:spLocks noChangeAspect="1"/>
          </p:cNvSpPr>
          <p:nvPr/>
        </p:nvSpPr>
        <p:spPr>
          <a:xfrm>
            <a:off x="2800178" y="930082"/>
            <a:ext cx="6591644" cy="58529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A1C08403-5CF1-4112-B4B1-50E8911357A6}"/>
              </a:ext>
            </a:extLst>
          </p:cNvPr>
          <p:cNvPicPr>
            <a:picLocks noChangeAspect="1"/>
          </p:cNvPicPr>
          <p:nvPr/>
        </p:nvPicPr>
        <p:blipFill>
          <a:blip r:embed="rId3"/>
          <a:stretch>
            <a:fillRect/>
          </a:stretch>
        </p:blipFill>
        <p:spPr>
          <a:xfrm>
            <a:off x="3142026" y="3374855"/>
            <a:ext cx="1173480" cy="1173480"/>
          </a:xfrm>
          <a:prstGeom prst="rect">
            <a:avLst/>
          </a:prstGeom>
        </p:spPr>
      </p:pic>
      <p:grpSp>
        <p:nvGrpSpPr>
          <p:cNvPr id="42" name="Group 41">
            <a:extLst>
              <a:ext uri="{FF2B5EF4-FFF2-40B4-BE49-F238E27FC236}">
                <a16:creationId xmlns:a16="http://schemas.microsoft.com/office/drawing/2014/main" id="{5709E633-6836-49BD-970E-62E8C6F5EFF3}"/>
              </a:ext>
            </a:extLst>
          </p:cNvPr>
          <p:cNvGrpSpPr>
            <a:grpSpLocks noChangeAspect="1"/>
          </p:cNvGrpSpPr>
          <p:nvPr/>
        </p:nvGrpSpPr>
        <p:grpSpPr>
          <a:xfrm>
            <a:off x="286994" y="3254493"/>
            <a:ext cx="1544719" cy="1371600"/>
            <a:chOff x="1626196" y="3509321"/>
            <a:chExt cx="2528272" cy="2244925"/>
          </a:xfrm>
        </p:grpSpPr>
        <p:sp>
          <p:nvSpPr>
            <p:cNvPr id="10" name="Oval 9">
              <a:extLst>
                <a:ext uri="{FF2B5EF4-FFF2-40B4-BE49-F238E27FC236}">
                  <a16:creationId xmlns:a16="http://schemas.microsoft.com/office/drawing/2014/main" id="{A24DAC15-B5A2-4B26-A997-1A76B0E5F80D}"/>
                </a:ext>
              </a:extLst>
            </p:cNvPr>
            <p:cNvSpPr/>
            <p:nvPr/>
          </p:nvSpPr>
          <p:spPr>
            <a:xfrm>
              <a:off x="1626196" y="3509321"/>
              <a:ext cx="2528272" cy="22449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6" name="Group 15">
              <a:extLst>
                <a:ext uri="{FF2B5EF4-FFF2-40B4-BE49-F238E27FC236}">
                  <a16:creationId xmlns:a16="http://schemas.microsoft.com/office/drawing/2014/main" id="{124024B4-C233-4070-9398-742B7D8B64BE}"/>
                </a:ext>
              </a:extLst>
            </p:cNvPr>
            <p:cNvGrpSpPr/>
            <p:nvPr/>
          </p:nvGrpSpPr>
          <p:grpSpPr>
            <a:xfrm>
              <a:off x="2198955" y="4216711"/>
              <a:ext cx="1383573" cy="830144"/>
              <a:chOff x="2198955" y="3530911"/>
              <a:chExt cx="1383573" cy="830144"/>
            </a:xfrm>
          </p:grpSpPr>
          <p:pic>
            <p:nvPicPr>
              <p:cNvPr id="13" name="Picture 12">
                <a:extLst>
                  <a:ext uri="{FF2B5EF4-FFF2-40B4-BE49-F238E27FC236}">
                    <a16:creationId xmlns:a16="http://schemas.microsoft.com/office/drawing/2014/main" id="{B1F8B403-5680-465D-8D20-D5B886392CFB}"/>
                  </a:ext>
                </a:extLst>
              </p:cNvPr>
              <p:cNvPicPr>
                <a:picLocks noChangeAspect="1"/>
              </p:cNvPicPr>
              <p:nvPr/>
            </p:nvPicPr>
            <p:blipFill>
              <a:blip r:embed="rId4"/>
              <a:stretch>
                <a:fillRect/>
              </a:stretch>
            </p:blipFill>
            <p:spPr>
              <a:xfrm>
                <a:off x="2198955" y="3530911"/>
                <a:ext cx="1382754" cy="830144"/>
              </a:xfrm>
              <a:prstGeom prst="rect">
                <a:avLst/>
              </a:prstGeom>
            </p:spPr>
          </p:pic>
          <p:pic>
            <p:nvPicPr>
              <p:cNvPr id="15" name="Picture 14">
                <a:extLst>
                  <a:ext uri="{FF2B5EF4-FFF2-40B4-BE49-F238E27FC236}">
                    <a16:creationId xmlns:a16="http://schemas.microsoft.com/office/drawing/2014/main" id="{04B6C4E2-AF5A-4263-B8D8-FD07C04AD041}"/>
                  </a:ext>
                </a:extLst>
              </p:cNvPr>
              <p:cNvPicPr>
                <a:picLocks noChangeAspect="1"/>
              </p:cNvPicPr>
              <p:nvPr/>
            </p:nvPicPr>
            <p:blipFill>
              <a:blip r:embed="rId5"/>
              <a:stretch>
                <a:fillRect/>
              </a:stretch>
            </p:blipFill>
            <p:spPr>
              <a:xfrm>
                <a:off x="2198955" y="3530911"/>
                <a:ext cx="1383573" cy="830144"/>
              </a:xfrm>
              <a:prstGeom prst="rect">
                <a:avLst/>
              </a:prstGeom>
            </p:spPr>
          </p:pic>
        </p:grpSp>
      </p:grpSp>
      <p:pic>
        <p:nvPicPr>
          <p:cNvPr id="22" name="Picture 21">
            <a:extLst>
              <a:ext uri="{FF2B5EF4-FFF2-40B4-BE49-F238E27FC236}">
                <a16:creationId xmlns:a16="http://schemas.microsoft.com/office/drawing/2014/main" id="{2F2DB737-924D-42ED-AB83-9570FEE0FB5B}"/>
              </a:ext>
            </a:extLst>
          </p:cNvPr>
          <p:cNvPicPr>
            <a:picLocks noChangeAspect="1"/>
          </p:cNvPicPr>
          <p:nvPr/>
        </p:nvPicPr>
        <p:blipFill>
          <a:blip r:embed="rId6"/>
          <a:stretch>
            <a:fillRect/>
          </a:stretch>
        </p:blipFill>
        <p:spPr>
          <a:xfrm>
            <a:off x="2032647" y="3589711"/>
            <a:ext cx="654055" cy="701164"/>
          </a:xfrm>
          <a:prstGeom prst="rect">
            <a:avLst/>
          </a:prstGeom>
        </p:spPr>
      </p:pic>
      <p:sp>
        <p:nvSpPr>
          <p:cNvPr id="39" name="Rectangle: Rounded Corners 38">
            <a:extLst>
              <a:ext uri="{FF2B5EF4-FFF2-40B4-BE49-F238E27FC236}">
                <a16:creationId xmlns:a16="http://schemas.microsoft.com/office/drawing/2014/main" id="{B0B004DF-5492-4AE9-A957-020E11892885}"/>
              </a:ext>
            </a:extLst>
          </p:cNvPr>
          <p:cNvSpPr>
            <a:spLocks noChangeAspect="1"/>
          </p:cNvSpPr>
          <p:nvPr/>
        </p:nvSpPr>
        <p:spPr>
          <a:xfrm>
            <a:off x="522640" y="2750822"/>
            <a:ext cx="1069848" cy="364541"/>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AD Botnet</a:t>
            </a:r>
          </a:p>
          <a:p>
            <a:pPr algn="ctr"/>
            <a:r>
              <a:rPr lang="en-US" sz="1200" dirty="0"/>
              <a:t>Controller</a:t>
            </a:r>
            <a:endParaRPr lang="en-AU" sz="1200" dirty="0"/>
          </a:p>
        </p:txBody>
      </p:sp>
      <p:grpSp>
        <p:nvGrpSpPr>
          <p:cNvPr id="27" name="Group 26">
            <a:extLst>
              <a:ext uri="{FF2B5EF4-FFF2-40B4-BE49-F238E27FC236}">
                <a16:creationId xmlns:a16="http://schemas.microsoft.com/office/drawing/2014/main" id="{4F79319D-6875-4269-BF8A-B2590BC1BC0D}"/>
              </a:ext>
            </a:extLst>
          </p:cNvPr>
          <p:cNvGrpSpPr>
            <a:grpSpLocks noChangeAspect="1"/>
          </p:cNvGrpSpPr>
          <p:nvPr/>
        </p:nvGrpSpPr>
        <p:grpSpPr>
          <a:xfrm>
            <a:off x="10345047" y="3254493"/>
            <a:ext cx="1544719" cy="1371600"/>
            <a:chOff x="1626196" y="3509321"/>
            <a:chExt cx="2528272" cy="2244925"/>
          </a:xfrm>
        </p:grpSpPr>
        <p:sp>
          <p:nvSpPr>
            <p:cNvPr id="28" name="Oval 27">
              <a:extLst>
                <a:ext uri="{FF2B5EF4-FFF2-40B4-BE49-F238E27FC236}">
                  <a16:creationId xmlns:a16="http://schemas.microsoft.com/office/drawing/2014/main" id="{59FB4D44-FD9D-40A3-B675-99C073B88BA2}"/>
                </a:ext>
              </a:extLst>
            </p:cNvPr>
            <p:cNvSpPr/>
            <p:nvPr/>
          </p:nvSpPr>
          <p:spPr>
            <a:xfrm>
              <a:off x="1626196" y="3509321"/>
              <a:ext cx="2528272" cy="22449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0" name="Group 29">
              <a:extLst>
                <a:ext uri="{FF2B5EF4-FFF2-40B4-BE49-F238E27FC236}">
                  <a16:creationId xmlns:a16="http://schemas.microsoft.com/office/drawing/2014/main" id="{9BFC7449-9178-4AA6-9059-3FE8D07E8EA9}"/>
                </a:ext>
              </a:extLst>
            </p:cNvPr>
            <p:cNvGrpSpPr/>
            <p:nvPr/>
          </p:nvGrpSpPr>
          <p:grpSpPr>
            <a:xfrm>
              <a:off x="2198955" y="4216711"/>
              <a:ext cx="1383573" cy="830144"/>
              <a:chOff x="2198955" y="3530911"/>
              <a:chExt cx="1383573" cy="830144"/>
            </a:xfrm>
          </p:grpSpPr>
          <p:pic>
            <p:nvPicPr>
              <p:cNvPr id="31" name="Picture 30">
                <a:extLst>
                  <a:ext uri="{FF2B5EF4-FFF2-40B4-BE49-F238E27FC236}">
                    <a16:creationId xmlns:a16="http://schemas.microsoft.com/office/drawing/2014/main" id="{3BDFB932-747A-4A08-945C-DAC00205F1EB}"/>
                  </a:ext>
                </a:extLst>
              </p:cNvPr>
              <p:cNvPicPr>
                <a:picLocks noChangeAspect="1"/>
              </p:cNvPicPr>
              <p:nvPr/>
            </p:nvPicPr>
            <p:blipFill>
              <a:blip r:embed="rId4"/>
              <a:stretch>
                <a:fillRect/>
              </a:stretch>
            </p:blipFill>
            <p:spPr>
              <a:xfrm>
                <a:off x="2198955" y="3530911"/>
                <a:ext cx="1382754" cy="830144"/>
              </a:xfrm>
              <a:prstGeom prst="rect">
                <a:avLst/>
              </a:prstGeom>
            </p:spPr>
          </p:pic>
          <p:pic>
            <p:nvPicPr>
              <p:cNvPr id="32" name="Picture 31">
                <a:extLst>
                  <a:ext uri="{FF2B5EF4-FFF2-40B4-BE49-F238E27FC236}">
                    <a16:creationId xmlns:a16="http://schemas.microsoft.com/office/drawing/2014/main" id="{D36D905D-E81D-488E-A1EE-0C7D6FA882ED}"/>
                  </a:ext>
                </a:extLst>
              </p:cNvPr>
              <p:cNvPicPr>
                <a:picLocks noChangeAspect="1"/>
              </p:cNvPicPr>
              <p:nvPr/>
            </p:nvPicPr>
            <p:blipFill>
              <a:blip r:embed="rId5"/>
              <a:stretch>
                <a:fillRect/>
              </a:stretch>
            </p:blipFill>
            <p:spPr>
              <a:xfrm>
                <a:off x="2198955" y="3530911"/>
                <a:ext cx="1383573" cy="830144"/>
              </a:xfrm>
              <a:prstGeom prst="rect">
                <a:avLst/>
              </a:prstGeom>
            </p:spPr>
          </p:pic>
        </p:grpSp>
      </p:grpSp>
      <p:sp>
        <p:nvSpPr>
          <p:cNvPr id="33" name="Rectangle: Rounded Corners 32">
            <a:extLst>
              <a:ext uri="{FF2B5EF4-FFF2-40B4-BE49-F238E27FC236}">
                <a16:creationId xmlns:a16="http://schemas.microsoft.com/office/drawing/2014/main" id="{190FC4CD-A7AF-45AD-9A43-A887DCA1964F}"/>
              </a:ext>
            </a:extLst>
          </p:cNvPr>
          <p:cNvSpPr>
            <a:spLocks noChangeAspect="1"/>
          </p:cNvSpPr>
          <p:nvPr/>
        </p:nvSpPr>
        <p:spPr>
          <a:xfrm>
            <a:off x="10580693" y="2749603"/>
            <a:ext cx="1073426" cy="365760"/>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AD Botnet</a:t>
            </a:r>
          </a:p>
          <a:p>
            <a:pPr algn="ctr"/>
            <a:r>
              <a:rPr lang="en-US" sz="1200" dirty="0"/>
              <a:t>Bot</a:t>
            </a:r>
            <a:endParaRPr lang="en-AU" sz="1200" dirty="0"/>
          </a:p>
        </p:txBody>
      </p:sp>
      <p:pic>
        <p:nvPicPr>
          <p:cNvPr id="34" name="Picture 33">
            <a:extLst>
              <a:ext uri="{FF2B5EF4-FFF2-40B4-BE49-F238E27FC236}">
                <a16:creationId xmlns:a16="http://schemas.microsoft.com/office/drawing/2014/main" id="{F71F8764-12A4-4466-8CB1-5A42EA6B1620}"/>
              </a:ext>
            </a:extLst>
          </p:cNvPr>
          <p:cNvPicPr>
            <a:picLocks noChangeAspect="1"/>
          </p:cNvPicPr>
          <p:nvPr/>
        </p:nvPicPr>
        <p:blipFill>
          <a:blip r:embed="rId6"/>
          <a:stretch>
            <a:fillRect/>
          </a:stretch>
        </p:blipFill>
        <p:spPr>
          <a:xfrm>
            <a:off x="9552298" y="3589711"/>
            <a:ext cx="654055" cy="701164"/>
          </a:xfrm>
          <a:prstGeom prst="rect">
            <a:avLst/>
          </a:prstGeom>
        </p:spPr>
      </p:pic>
      <p:sp>
        <p:nvSpPr>
          <p:cNvPr id="36" name="Rectangle: Rounded Corners 35">
            <a:extLst>
              <a:ext uri="{FF2B5EF4-FFF2-40B4-BE49-F238E27FC236}">
                <a16:creationId xmlns:a16="http://schemas.microsoft.com/office/drawing/2014/main" id="{32B7373B-50E9-4E32-B34C-5706E64DBE7B}"/>
              </a:ext>
            </a:extLst>
          </p:cNvPr>
          <p:cNvSpPr>
            <a:spLocks/>
          </p:cNvSpPr>
          <p:nvPr/>
        </p:nvSpPr>
        <p:spPr>
          <a:xfrm>
            <a:off x="4481008" y="2255645"/>
            <a:ext cx="3427931" cy="773009"/>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err="1"/>
              <a:t>ipPhone</a:t>
            </a:r>
            <a:r>
              <a:rPr lang="en-US" sz="2000" b="1" dirty="0"/>
              <a:t>	(Botnet GUID)</a:t>
            </a:r>
          </a:p>
          <a:p>
            <a:r>
              <a:rPr lang="en-US" sz="2000" dirty="0"/>
              <a:t>dbc806eb-....-5d0b2b2000e2</a:t>
            </a:r>
            <a:endParaRPr lang="en-US" sz="1400" dirty="0"/>
          </a:p>
        </p:txBody>
      </p:sp>
      <p:sp>
        <p:nvSpPr>
          <p:cNvPr id="23" name="Rectangle: Rounded Corners 22">
            <a:extLst>
              <a:ext uri="{FF2B5EF4-FFF2-40B4-BE49-F238E27FC236}">
                <a16:creationId xmlns:a16="http://schemas.microsoft.com/office/drawing/2014/main" id="{A8802123-2E69-4636-B521-18C2382004D7}"/>
              </a:ext>
            </a:extLst>
          </p:cNvPr>
          <p:cNvSpPr>
            <a:spLocks noChangeAspect="1"/>
          </p:cNvSpPr>
          <p:nvPr/>
        </p:nvSpPr>
        <p:spPr>
          <a:xfrm>
            <a:off x="3136768" y="2750822"/>
            <a:ext cx="1069848" cy="364541"/>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Domain</a:t>
            </a:r>
          </a:p>
          <a:p>
            <a:pPr algn="ctr"/>
            <a:r>
              <a:rPr lang="en-US" sz="1200" dirty="0"/>
              <a:t>Controller</a:t>
            </a:r>
            <a:endParaRPr lang="en-AU" sz="1200" dirty="0"/>
          </a:p>
        </p:txBody>
      </p:sp>
      <p:sp>
        <p:nvSpPr>
          <p:cNvPr id="38" name="Rectangle: Rounded Corners 37">
            <a:extLst>
              <a:ext uri="{FF2B5EF4-FFF2-40B4-BE49-F238E27FC236}">
                <a16:creationId xmlns:a16="http://schemas.microsoft.com/office/drawing/2014/main" id="{B677F3CB-5E43-4B8A-B6BE-8D03CCD5AE0B}"/>
              </a:ext>
            </a:extLst>
          </p:cNvPr>
          <p:cNvSpPr>
            <a:spLocks/>
          </p:cNvSpPr>
          <p:nvPr/>
        </p:nvSpPr>
        <p:spPr>
          <a:xfrm>
            <a:off x="4481007" y="3157191"/>
            <a:ext cx="3427932" cy="1705831"/>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Info (Control Channel)</a:t>
            </a:r>
          </a:p>
          <a:p>
            <a:r>
              <a:rPr lang="en-US" sz="2000" dirty="0"/>
              <a:t>staff1:WIN122:SendOut:staff2:WIN184:1603000:1</a:t>
            </a:r>
            <a:endParaRPr lang="en-US" sz="2000" b="1" dirty="0"/>
          </a:p>
        </p:txBody>
      </p:sp>
      <p:sp>
        <p:nvSpPr>
          <p:cNvPr id="41" name="Rectangle: Rounded Corners 40">
            <a:extLst>
              <a:ext uri="{FF2B5EF4-FFF2-40B4-BE49-F238E27FC236}">
                <a16:creationId xmlns:a16="http://schemas.microsoft.com/office/drawing/2014/main" id="{8B652555-2D2B-4E3D-9439-EE8AF28B7787}"/>
              </a:ext>
            </a:extLst>
          </p:cNvPr>
          <p:cNvSpPr>
            <a:spLocks/>
          </p:cNvSpPr>
          <p:nvPr/>
        </p:nvSpPr>
        <p:spPr>
          <a:xfrm>
            <a:off x="4481007" y="5002446"/>
            <a:ext cx="3427932" cy="790659"/>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00" b="1" dirty="0" err="1"/>
              <a:t>homePostalAddress</a:t>
            </a:r>
            <a:r>
              <a:rPr lang="en-US" sz="2000" b="1" dirty="0"/>
              <a:t> (</a:t>
            </a:r>
            <a:r>
              <a:rPr lang="en-US" sz="2000" b="1" dirty="0" err="1"/>
              <a:t>Cmd</a:t>
            </a:r>
            <a:r>
              <a:rPr lang="en-US" sz="2000" b="1" dirty="0"/>
              <a:t> Out)</a:t>
            </a:r>
          </a:p>
          <a:p>
            <a:r>
              <a:rPr lang="en-US" sz="2000" dirty="0"/>
              <a:t>1</a:t>
            </a:r>
          </a:p>
        </p:txBody>
      </p:sp>
      <p:sp>
        <p:nvSpPr>
          <p:cNvPr id="43" name="Rectangle: Rounded Corners 42">
            <a:extLst>
              <a:ext uri="{FF2B5EF4-FFF2-40B4-BE49-F238E27FC236}">
                <a16:creationId xmlns:a16="http://schemas.microsoft.com/office/drawing/2014/main" id="{D82CCE86-6A1C-403C-935E-0DC8704CF705}"/>
              </a:ext>
            </a:extLst>
          </p:cNvPr>
          <p:cNvSpPr>
            <a:spLocks/>
          </p:cNvSpPr>
          <p:nvPr/>
        </p:nvSpPr>
        <p:spPr>
          <a:xfrm>
            <a:off x="4316079" y="1913064"/>
            <a:ext cx="3799682" cy="4187934"/>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p>
        </p:txBody>
      </p:sp>
      <p:sp>
        <p:nvSpPr>
          <p:cNvPr id="2" name="Isosceles Triangle 1">
            <a:extLst>
              <a:ext uri="{FF2B5EF4-FFF2-40B4-BE49-F238E27FC236}">
                <a16:creationId xmlns:a16="http://schemas.microsoft.com/office/drawing/2014/main" id="{4B1020E0-BB94-4E79-9470-73D1B102C7A6}"/>
              </a:ext>
            </a:extLst>
          </p:cNvPr>
          <p:cNvSpPr/>
          <p:nvPr/>
        </p:nvSpPr>
        <p:spPr>
          <a:xfrm rot="5400000">
            <a:off x="4227224" y="2930203"/>
            <a:ext cx="89941" cy="457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6" name="Straight Arrow Connector 25">
            <a:extLst>
              <a:ext uri="{FF2B5EF4-FFF2-40B4-BE49-F238E27FC236}">
                <a16:creationId xmlns:a16="http://schemas.microsoft.com/office/drawing/2014/main" id="{1ED374CA-8329-4AB4-9975-7A083C3945E3}"/>
              </a:ext>
            </a:extLst>
          </p:cNvPr>
          <p:cNvCxnSpPr>
            <a:cxnSpLocks/>
          </p:cNvCxnSpPr>
          <p:nvPr/>
        </p:nvCxnSpPr>
        <p:spPr>
          <a:xfrm>
            <a:off x="1482270" y="3940293"/>
            <a:ext cx="1726787" cy="42604"/>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sp>
        <p:nvSpPr>
          <p:cNvPr id="29" name="Rectangle: Rounded Corners 28">
            <a:extLst>
              <a:ext uri="{FF2B5EF4-FFF2-40B4-BE49-F238E27FC236}">
                <a16:creationId xmlns:a16="http://schemas.microsoft.com/office/drawing/2014/main" id="{BD358965-0DF6-43D4-A42E-AF8A901B2F95}"/>
              </a:ext>
            </a:extLst>
          </p:cNvPr>
          <p:cNvSpPr/>
          <p:nvPr/>
        </p:nvSpPr>
        <p:spPr>
          <a:xfrm>
            <a:off x="258516" y="5086432"/>
            <a:ext cx="2737176" cy="1346533"/>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(4) Request the command output</a:t>
            </a:r>
          </a:p>
        </p:txBody>
      </p:sp>
      <p:cxnSp>
        <p:nvCxnSpPr>
          <p:cNvPr id="35" name="Straight Connector 34">
            <a:extLst>
              <a:ext uri="{FF2B5EF4-FFF2-40B4-BE49-F238E27FC236}">
                <a16:creationId xmlns:a16="http://schemas.microsoft.com/office/drawing/2014/main" id="{98F41438-75DF-42DB-900F-B315690FC6ED}"/>
              </a:ext>
            </a:extLst>
          </p:cNvPr>
          <p:cNvCxnSpPr>
            <a:cxnSpLocks/>
          </p:cNvCxnSpPr>
          <p:nvPr/>
        </p:nvCxnSpPr>
        <p:spPr>
          <a:xfrm flipV="1">
            <a:off x="2473377" y="3982898"/>
            <a:ext cx="522315" cy="110353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17A2D0A-EDBC-4C44-A995-F562857D1351}"/>
              </a:ext>
            </a:extLst>
          </p:cNvPr>
          <p:cNvCxnSpPr>
            <a:cxnSpLocks/>
          </p:cNvCxnSpPr>
          <p:nvPr/>
        </p:nvCxnSpPr>
        <p:spPr>
          <a:xfrm>
            <a:off x="8971441" y="3940293"/>
            <a:ext cx="1726787" cy="42604"/>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sp>
        <p:nvSpPr>
          <p:cNvPr id="40" name="Rectangle: Rounded Corners 39">
            <a:extLst>
              <a:ext uri="{FF2B5EF4-FFF2-40B4-BE49-F238E27FC236}">
                <a16:creationId xmlns:a16="http://schemas.microsoft.com/office/drawing/2014/main" id="{B5F7E65B-7899-4185-B4DF-5C2C38713611}"/>
              </a:ext>
            </a:extLst>
          </p:cNvPr>
          <p:cNvSpPr/>
          <p:nvPr/>
        </p:nvSpPr>
        <p:spPr>
          <a:xfrm>
            <a:off x="9147012" y="5086432"/>
            <a:ext cx="2737176" cy="1346533"/>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(3) Decode command string and acknowledge receipt via Info</a:t>
            </a:r>
          </a:p>
        </p:txBody>
      </p:sp>
      <p:cxnSp>
        <p:nvCxnSpPr>
          <p:cNvPr id="45" name="Straight Connector 44">
            <a:extLst>
              <a:ext uri="{FF2B5EF4-FFF2-40B4-BE49-F238E27FC236}">
                <a16:creationId xmlns:a16="http://schemas.microsoft.com/office/drawing/2014/main" id="{3ABDEF58-0858-4772-9C7E-A938775C5CB7}"/>
              </a:ext>
            </a:extLst>
          </p:cNvPr>
          <p:cNvCxnSpPr>
            <a:cxnSpLocks/>
          </p:cNvCxnSpPr>
          <p:nvPr/>
        </p:nvCxnSpPr>
        <p:spPr>
          <a:xfrm flipH="1" flipV="1">
            <a:off x="9278911" y="3982897"/>
            <a:ext cx="454759" cy="123806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45122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0515600" cy="1325563"/>
          </a:xfrm>
        </p:spPr>
        <p:txBody>
          <a:bodyPr/>
          <a:lstStyle/>
          <a:p>
            <a:pPr marL="236538"/>
            <a:r>
              <a:rPr lang="en-AU" dirty="0"/>
              <a:t>Send Command to Bot</a:t>
            </a:r>
            <a:endParaRPr lang="en-US" dirty="0"/>
          </a:p>
        </p:txBody>
      </p:sp>
      <p:sp>
        <p:nvSpPr>
          <p:cNvPr id="8" name="Oval 7">
            <a:extLst>
              <a:ext uri="{FF2B5EF4-FFF2-40B4-BE49-F238E27FC236}">
                <a16:creationId xmlns:a16="http://schemas.microsoft.com/office/drawing/2014/main" id="{AAC54E8C-7449-4DE0-8DCC-F06E90793E2F}"/>
              </a:ext>
            </a:extLst>
          </p:cNvPr>
          <p:cNvSpPr>
            <a:spLocks noChangeAspect="1"/>
          </p:cNvSpPr>
          <p:nvPr/>
        </p:nvSpPr>
        <p:spPr>
          <a:xfrm>
            <a:off x="2800178" y="930082"/>
            <a:ext cx="6591644" cy="58529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A1C08403-5CF1-4112-B4B1-50E8911357A6}"/>
              </a:ext>
            </a:extLst>
          </p:cNvPr>
          <p:cNvPicPr>
            <a:picLocks noChangeAspect="1"/>
          </p:cNvPicPr>
          <p:nvPr/>
        </p:nvPicPr>
        <p:blipFill>
          <a:blip r:embed="rId3"/>
          <a:stretch>
            <a:fillRect/>
          </a:stretch>
        </p:blipFill>
        <p:spPr>
          <a:xfrm>
            <a:off x="3142026" y="3374855"/>
            <a:ext cx="1173480" cy="1173480"/>
          </a:xfrm>
          <a:prstGeom prst="rect">
            <a:avLst/>
          </a:prstGeom>
        </p:spPr>
      </p:pic>
      <p:grpSp>
        <p:nvGrpSpPr>
          <p:cNvPr id="42" name="Group 41">
            <a:extLst>
              <a:ext uri="{FF2B5EF4-FFF2-40B4-BE49-F238E27FC236}">
                <a16:creationId xmlns:a16="http://schemas.microsoft.com/office/drawing/2014/main" id="{5709E633-6836-49BD-970E-62E8C6F5EFF3}"/>
              </a:ext>
            </a:extLst>
          </p:cNvPr>
          <p:cNvGrpSpPr>
            <a:grpSpLocks noChangeAspect="1"/>
          </p:cNvGrpSpPr>
          <p:nvPr/>
        </p:nvGrpSpPr>
        <p:grpSpPr>
          <a:xfrm>
            <a:off x="286994" y="3254493"/>
            <a:ext cx="1544719" cy="1371600"/>
            <a:chOff x="1626196" y="3509321"/>
            <a:chExt cx="2528272" cy="2244925"/>
          </a:xfrm>
        </p:grpSpPr>
        <p:sp>
          <p:nvSpPr>
            <p:cNvPr id="10" name="Oval 9">
              <a:extLst>
                <a:ext uri="{FF2B5EF4-FFF2-40B4-BE49-F238E27FC236}">
                  <a16:creationId xmlns:a16="http://schemas.microsoft.com/office/drawing/2014/main" id="{A24DAC15-B5A2-4B26-A997-1A76B0E5F80D}"/>
                </a:ext>
              </a:extLst>
            </p:cNvPr>
            <p:cNvSpPr/>
            <p:nvPr/>
          </p:nvSpPr>
          <p:spPr>
            <a:xfrm>
              <a:off x="1626196" y="3509321"/>
              <a:ext cx="2528272" cy="22449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6" name="Group 15">
              <a:extLst>
                <a:ext uri="{FF2B5EF4-FFF2-40B4-BE49-F238E27FC236}">
                  <a16:creationId xmlns:a16="http://schemas.microsoft.com/office/drawing/2014/main" id="{124024B4-C233-4070-9398-742B7D8B64BE}"/>
                </a:ext>
              </a:extLst>
            </p:cNvPr>
            <p:cNvGrpSpPr/>
            <p:nvPr/>
          </p:nvGrpSpPr>
          <p:grpSpPr>
            <a:xfrm>
              <a:off x="2198955" y="4216711"/>
              <a:ext cx="1383573" cy="830144"/>
              <a:chOff x="2198955" y="3530911"/>
              <a:chExt cx="1383573" cy="830144"/>
            </a:xfrm>
          </p:grpSpPr>
          <p:pic>
            <p:nvPicPr>
              <p:cNvPr id="13" name="Picture 12">
                <a:extLst>
                  <a:ext uri="{FF2B5EF4-FFF2-40B4-BE49-F238E27FC236}">
                    <a16:creationId xmlns:a16="http://schemas.microsoft.com/office/drawing/2014/main" id="{B1F8B403-5680-465D-8D20-D5B886392CFB}"/>
                  </a:ext>
                </a:extLst>
              </p:cNvPr>
              <p:cNvPicPr>
                <a:picLocks noChangeAspect="1"/>
              </p:cNvPicPr>
              <p:nvPr/>
            </p:nvPicPr>
            <p:blipFill>
              <a:blip r:embed="rId4"/>
              <a:stretch>
                <a:fillRect/>
              </a:stretch>
            </p:blipFill>
            <p:spPr>
              <a:xfrm>
                <a:off x="2198955" y="3530911"/>
                <a:ext cx="1382754" cy="830144"/>
              </a:xfrm>
              <a:prstGeom prst="rect">
                <a:avLst/>
              </a:prstGeom>
            </p:spPr>
          </p:pic>
          <p:pic>
            <p:nvPicPr>
              <p:cNvPr id="15" name="Picture 14">
                <a:extLst>
                  <a:ext uri="{FF2B5EF4-FFF2-40B4-BE49-F238E27FC236}">
                    <a16:creationId xmlns:a16="http://schemas.microsoft.com/office/drawing/2014/main" id="{04B6C4E2-AF5A-4263-B8D8-FD07C04AD041}"/>
                  </a:ext>
                </a:extLst>
              </p:cNvPr>
              <p:cNvPicPr>
                <a:picLocks noChangeAspect="1"/>
              </p:cNvPicPr>
              <p:nvPr/>
            </p:nvPicPr>
            <p:blipFill>
              <a:blip r:embed="rId5"/>
              <a:stretch>
                <a:fillRect/>
              </a:stretch>
            </p:blipFill>
            <p:spPr>
              <a:xfrm>
                <a:off x="2198955" y="3530911"/>
                <a:ext cx="1383573" cy="830144"/>
              </a:xfrm>
              <a:prstGeom prst="rect">
                <a:avLst/>
              </a:prstGeom>
            </p:spPr>
          </p:pic>
        </p:grpSp>
      </p:grpSp>
      <p:pic>
        <p:nvPicPr>
          <p:cNvPr id="22" name="Picture 21">
            <a:extLst>
              <a:ext uri="{FF2B5EF4-FFF2-40B4-BE49-F238E27FC236}">
                <a16:creationId xmlns:a16="http://schemas.microsoft.com/office/drawing/2014/main" id="{2F2DB737-924D-42ED-AB83-9570FEE0FB5B}"/>
              </a:ext>
            </a:extLst>
          </p:cNvPr>
          <p:cNvPicPr>
            <a:picLocks noChangeAspect="1"/>
          </p:cNvPicPr>
          <p:nvPr/>
        </p:nvPicPr>
        <p:blipFill>
          <a:blip r:embed="rId6"/>
          <a:stretch>
            <a:fillRect/>
          </a:stretch>
        </p:blipFill>
        <p:spPr>
          <a:xfrm>
            <a:off x="2032647" y="3589711"/>
            <a:ext cx="654055" cy="701164"/>
          </a:xfrm>
          <a:prstGeom prst="rect">
            <a:avLst/>
          </a:prstGeom>
        </p:spPr>
      </p:pic>
      <p:sp>
        <p:nvSpPr>
          <p:cNvPr id="39" name="Rectangle: Rounded Corners 38">
            <a:extLst>
              <a:ext uri="{FF2B5EF4-FFF2-40B4-BE49-F238E27FC236}">
                <a16:creationId xmlns:a16="http://schemas.microsoft.com/office/drawing/2014/main" id="{B0B004DF-5492-4AE9-A957-020E11892885}"/>
              </a:ext>
            </a:extLst>
          </p:cNvPr>
          <p:cNvSpPr>
            <a:spLocks noChangeAspect="1"/>
          </p:cNvSpPr>
          <p:nvPr/>
        </p:nvSpPr>
        <p:spPr>
          <a:xfrm>
            <a:off x="522640" y="2750822"/>
            <a:ext cx="1069848" cy="364541"/>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AD Botnet</a:t>
            </a:r>
          </a:p>
          <a:p>
            <a:pPr algn="ctr"/>
            <a:r>
              <a:rPr lang="en-US" sz="1200" dirty="0"/>
              <a:t>Controller</a:t>
            </a:r>
            <a:endParaRPr lang="en-AU" sz="1200" dirty="0"/>
          </a:p>
        </p:txBody>
      </p:sp>
      <p:grpSp>
        <p:nvGrpSpPr>
          <p:cNvPr id="27" name="Group 26">
            <a:extLst>
              <a:ext uri="{FF2B5EF4-FFF2-40B4-BE49-F238E27FC236}">
                <a16:creationId xmlns:a16="http://schemas.microsoft.com/office/drawing/2014/main" id="{4F79319D-6875-4269-BF8A-B2590BC1BC0D}"/>
              </a:ext>
            </a:extLst>
          </p:cNvPr>
          <p:cNvGrpSpPr>
            <a:grpSpLocks noChangeAspect="1"/>
          </p:cNvGrpSpPr>
          <p:nvPr/>
        </p:nvGrpSpPr>
        <p:grpSpPr>
          <a:xfrm>
            <a:off x="10345047" y="3254493"/>
            <a:ext cx="1544719" cy="1371600"/>
            <a:chOff x="1626196" y="3509321"/>
            <a:chExt cx="2528272" cy="2244925"/>
          </a:xfrm>
        </p:grpSpPr>
        <p:sp>
          <p:nvSpPr>
            <p:cNvPr id="28" name="Oval 27">
              <a:extLst>
                <a:ext uri="{FF2B5EF4-FFF2-40B4-BE49-F238E27FC236}">
                  <a16:creationId xmlns:a16="http://schemas.microsoft.com/office/drawing/2014/main" id="{59FB4D44-FD9D-40A3-B675-99C073B88BA2}"/>
                </a:ext>
              </a:extLst>
            </p:cNvPr>
            <p:cNvSpPr/>
            <p:nvPr/>
          </p:nvSpPr>
          <p:spPr>
            <a:xfrm>
              <a:off x="1626196" y="3509321"/>
              <a:ext cx="2528272" cy="22449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0" name="Group 29">
              <a:extLst>
                <a:ext uri="{FF2B5EF4-FFF2-40B4-BE49-F238E27FC236}">
                  <a16:creationId xmlns:a16="http://schemas.microsoft.com/office/drawing/2014/main" id="{9BFC7449-9178-4AA6-9059-3FE8D07E8EA9}"/>
                </a:ext>
              </a:extLst>
            </p:cNvPr>
            <p:cNvGrpSpPr/>
            <p:nvPr/>
          </p:nvGrpSpPr>
          <p:grpSpPr>
            <a:xfrm>
              <a:off x="2198955" y="4216711"/>
              <a:ext cx="1383573" cy="830144"/>
              <a:chOff x="2198955" y="3530911"/>
              <a:chExt cx="1383573" cy="830144"/>
            </a:xfrm>
          </p:grpSpPr>
          <p:pic>
            <p:nvPicPr>
              <p:cNvPr id="31" name="Picture 30">
                <a:extLst>
                  <a:ext uri="{FF2B5EF4-FFF2-40B4-BE49-F238E27FC236}">
                    <a16:creationId xmlns:a16="http://schemas.microsoft.com/office/drawing/2014/main" id="{3BDFB932-747A-4A08-945C-DAC00205F1EB}"/>
                  </a:ext>
                </a:extLst>
              </p:cNvPr>
              <p:cNvPicPr>
                <a:picLocks noChangeAspect="1"/>
              </p:cNvPicPr>
              <p:nvPr/>
            </p:nvPicPr>
            <p:blipFill>
              <a:blip r:embed="rId4"/>
              <a:stretch>
                <a:fillRect/>
              </a:stretch>
            </p:blipFill>
            <p:spPr>
              <a:xfrm>
                <a:off x="2198955" y="3530911"/>
                <a:ext cx="1382754" cy="830144"/>
              </a:xfrm>
              <a:prstGeom prst="rect">
                <a:avLst/>
              </a:prstGeom>
            </p:spPr>
          </p:pic>
          <p:pic>
            <p:nvPicPr>
              <p:cNvPr id="32" name="Picture 31">
                <a:extLst>
                  <a:ext uri="{FF2B5EF4-FFF2-40B4-BE49-F238E27FC236}">
                    <a16:creationId xmlns:a16="http://schemas.microsoft.com/office/drawing/2014/main" id="{D36D905D-E81D-488E-A1EE-0C7D6FA882ED}"/>
                  </a:ext>
                </a:extLst>
              </p:cNvPr>
              <p:cNvPicPr>
                <a:picLocks noChangeAspect="1"/>
              </p:cNvPicPr>
              <p:nvPr/>
            </p:nvPicPr>
            <p:blipFill>
              <a:blip r:embed="rId5"/>
              <a:stretch>
                <a:fillRect/>
              </a:stretch>
            </p:blipFill>
            <p:spPr>
              <a:xfrm>
                <a:off x="2198955" y="3530911"/>
                <a:ext cx="1383573" cy="830144"/>
              </a:xfrm>
              <a:prstGeom prst="rect">
                <a:avLst/>
              </a:prstGeom>
            </p:spPr>
          </p:pic>
        </p:grpSp>
      </p:grpSp>
      <p:sp>
        <p:nvSpPr>
          <p:cNvPr id="33" name="Rectangle: Rounded Corners 32">
            <a:extLst>
              <a:ext uri="{FF2B5EF4-FFF2-40B4-BE49-F238E27FC236}">
                <a16:creationId xmlns:a16="http://schemas.microsoft.com/office/drawing/2014/main" id="{190FC4CD-A7AF-45AD-9A43-A887DCA1964F}"/>
              </a:ext>
            </a:extLst>
          </p:cNvPr>
          <p:cNvSpPr>
            <a:spLocks noChangeAspect="1"/>
          </p:cNvSpPr>
          <p:nvPr/>
        </p:nvSpPr>
        <p:spPr>
          <a:xfrm>
            <a:off x="10580693" y="2749603"/>
            <a:ext cx="1073426" cy="365760"/>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AD Botnet</a:t>
            </a:r>
          </a:p>
          <a:p>
            <a:pPr algn="ctr"/>
            <a:r>
              <a:rPr lang="en-US" sz="1200" dirty="0"/>
              <a:t>Bot</a:t>
            </a:r>
            <a:endParaRPr lang="en-AU" sz="1200" dirty="0"/>
          </a:p>
        </p:txBody>
      </p:sp>
      <p:pic>
        <p:nvPicPr>
          <p:cNvPr id="34" name="Picture 33">
            <a:extLst>
              <a:ext uri="{FF2B5EF4-FFF2-40B4-BE49-F238E27FC236}">
                <a16:creationId xmlns:a16="http://schemas.microsoft.com/office/drawing/2014/main" id="{F71F8764-12A4-4466-8CB1-5A42EA6B1620}"/>
              </a:ext>
            </a:extLst>
          </p:cNvPr>
          <p:cNvPicPr>
            <a:picLocks noChangeAspect="1"/>
          </p:cNvPicPr>
          <p:nvPr/>
        </p:nvPicPr>
        <p:blipFill>
          <a:blip r:embed="rId6"/>
          <a:stretch>
            <a:fillRect/>
          </a:stretch>
        </p:blipFill>
        <p:spPr>
          <a:xfrm>
            <a:off x="9552298" y="3589711"/>
            <a:ext cx="654055" cy="701164"/>
          </a:xfrm>
          <a:prstGeom prst="rect">
            <a:avLst/>
          </a:prstGeom>
        </p:spPr>
      </p:pic>
      <p:sp>
        <p:nvSpPr>
          <p:cNvPr id="36" name="Rectangle: Rounded Corners 35">
            <a:extLst>
              <a:ext uri="{FF2B5EF4-FFF2-40B4-BE49-F238E27FC236}">
                <a16:creationId xmlns:a16="http://schemas.microsoft.com/office/drawing/2014/main" id="{32B7373B-50E9-4E32-B34C-5706E64DBE7B}"/>
              </a:ext>
            </a:extLst>
          </p:cNvPr>
          <p:cNvSpPr>
            <a:spLocks/>
          </p:cNvSpPr>
          <p:nvPr/>
        </p:nvSpPr>
        <p:spPr>
          <a:xfrm>
            <a:off x="4481008" y="2255645"/>
            <a:ext cx="3427931" cy="773009"/>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err="1"/>
              <a:t>ipPhone</a:t>
            </a:r>
            <a:r>
              <a:rPr lang="en-US" sz="2000" b="1" dirty="0"/>
              <a:t>	(Botnet GUID)</a:t>
            </a:r>
          </a:p>
          <a:p>
            <a:r>
              <a:rPr lang="en-US" sz="2000" dirty="0"/>
              <a:t>dbc806eb-....-5d0b2b2000e2</a:t>
            </a:r>
            <a:endParaRPr lang="en-US" sz="1400" dirty="0"/>
          </a:p>
        </p:txBody>
      </p:sp>
      <p:sp>
        <p:nvSpPr>
          <p:cNvPr id="23" name="Rectangle: Rounded Corners 22">
            <a:extLst>
              <a:ext uri="{FF2B5EF4-FFF2-40B4-BE49-F238E27FC236}">
                <a16:creationId xmlns:a16="http://schemas.microsoft.com/office/drawing/2014/main" id="{A8802123-2E69-4636-B521-18C2382004D7}"/>
              </a:ext>
            </a:extLst>
          </p:cNvPr>
          <p:cNvSpPr>
            <a:spLocks noChangeAspect="1"/>
          </p:cNvSpPr>
          <p:nvPr/>
        </p:nvSpPr>
        <p:spPr>
          <a:xfrm>
            <a:off x="3136768" y="2750822"/>
            <a:ext cx="1069848" cy="364541"/>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Domain</a:t>
            </a:r>
          </a:p>
          <a:p>
            <a:pPr algn="ctr"/>
            <a:r>
              <a:rPr lang="en-US" sz="1200" dirty="0"/>
              <a:t>Controller</a:t>
            </a:r>
            <a:endParaRPr lang="en-AU" sz="1200" dirty="0"/>
          </a:p>
        </p:txBody>
      </p:sp>
      <p:sp>
        <p:nvSpPr>
          <p:cNvPr id="38" name="Rectangle: Rounded Corners 37">
            <a:extLst>
              <a:ext uri="{FF2B5EF4-FFF2-40B4-BE49-F238E27FC236}">
                <a16:creationId xmlns:a16="http://schemas.microsoft.com/office/drawing/2014/main" id="{B677F3CB-5E43-4B8A-B6BE-8D03CCD5AE0B}"/>
              </a:ext>
            </a:extLst>
          </p:cNvPr>
          <p:cNvSpPr>
            <a:spLocks/>
          </p:cNvSpPr>
          <p:nvPr/>
        </p:nvSpPr>
        <p:spPr>
          <a:xfrm>
            <a:off x="4481007" y="3157191"/>
            <a:ext cx="3427932" cy="1705831"/>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Info (Control Channel)</a:t>
            </a:r>
          </a:p>
          <a:p>
            <a:r>
              <a:rPr lang="en-US" sz="2000" dirty="0"/>
              <a:t>staff1:WIN122:SendOut:staff2:WIN184:1603000:1</a:t>
            </a:r>
            <a:endParaRPr lang="en-US" sz="2000" b="1" dirty="0"/>
          </a:p>
        </p:txBody>
      </p:sp>
      <p:sp>
        <p:nvSpPr>
          <p:cNvPr id="41" name="Rectangle: Rounded Corners 40">
            <a:extLst>
              <a:ext uri="{FF2B5EF4-FFF2-40B4-BE49-F238E27FC236}">
                <a16:creationId xmlns:a16="http://schemas.microsoft.com/office/drawing/2014/main" id="{8B652555-2D2B-4E3D-9439-EE8AF28B7787}"/>
              </a:ext>
            </a:extLst>
          </p:cNvPr>
          <p:cNvSpPr>
            <a:spLocks/>
          </p:cNvSpPr>
          <p:nvPr/>
        </p:nvSpPr>
        <p:spPr>
          <a:xfrm>
            <a:off x="4481007" y="5002446"/>
            <a:ext cx="3427932" cy="948649"/>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00" b="1" dirty="0" err="1"/>
              <a:t>homePostalAddress</a:t>
            </a:r>
            <a:r>
              <a:rPr lang="en-US" sz="2000" b="1" dirty="0"/>
              <a:t> (</a:t>
            </a:r>
            <a:r>
              <a:rPr lang="en-US" sz="2000" b="1" dirty="0" err="1"/>
              <a:t>Cmd</a:t>
            </a:r>
            <a:r>
              <a:rPr lang="en-US" sz="2000" b="1" dirty="0"/>
              <a:t> Out)</a:t>
            </a:r>
          </a:p>
          <a:p>
            <a:r>
              <a:rPr lang="en-US" sz="2000" dirty="0"/>
              <a:t>CldpbmRvd3MgSVAgQ29uZmlndXJhdGlvbgoKCkV0aGVyb …</a:t>
            </a:r>
          </a:p>
        </p:txBody>
      </p:sp>
      <p:sp>
        <p:nvSpPr>
          <p:cNvPr id="43" name="Rectangle: Rounded Corners 42">
            <a:extLst>
              <a:ext uri="{FF2B5EF4-FFF2-40B4-BE49-F238E27FC236}">
                <a16:creationId xmlns:a16="http://schemas.microsoft.com/office/drawing/2014/main" id="{D82CCE86-6A1C-403C-935E-0DC8704CF705}"/>
              </a:ext>
            </a:extLst>
          </p:cNvPr>
          <p:cNvSpPr>
            <a:spLocks/>
          </p:cNvSpPr>
          <p:nvPr/>
        </p:nvSpPr>
        <p:spPr>
          <a:xfrm>
            <a:off x="4316079" y="1913064"/>
            <a:ext cx="3799682" cy="4187934"/>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p>
        </p:txBody>
      </p:sp>
      <p:sp>
        <p:nvSpPr>
          <p:cNvPr id="2" name="Isosceles Triangle 1">
            <a:extLst>
              <a:ext uri="{FF2B5EF4-FFF2-40B4-BE49-F238E27FC236}">
                <a16:creationId xmlns:a16="http://schemas.microsoft.com/office/drawing/2014/main" id="{4B1020E0-BB94-4E79-9470-73D1B102C7A6}"/>
              </a:ext>
            </a:extLst>
          </p:cNvPr>
          <p:cNvSpPr/>
          <p:nvPr/>
        </p:nvSpPr>
        <p:spPr>
          <a:xfrm rot="5400000">
            <a:off x="4227224" y="2930203"/>
            <a:ext cx="89941" cy="457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6" name="Straight Arrow Connector 25">
            <a:extLst>
              <a:ext uri="{FF2B5EF4-FFF2-40B4-BE49-F238E27FC236}">
                <a16:creationId xmlns:a16="http://schemas.microsoft.com/office/drawing/2014/main" id="{1ED374CA-8329-4AB4-9975-7A083C3945E3}"/>
              </a:ext>
            </a:extLst>
          </p:cNvPr>
          <p:cNvCxnSpPr>
            <a:cxnSpLocks/>
          </p:cNvCxnSpPr>
          <p:nvPr/>
        </p:nvCxnSpPr>
        <p:spPr>
          <a:xfrm>
            <a:off x="1482270" y="3940293"/>
            <a:ext cx="1726787" cy="42604"/>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sp>
        <p:nvSpPr>
          <p:cNvPr id="29" name="Rectangle: Rounded Corners 28">
            <a:extLst>
              <a:ext uri="{FF2B5EF4-FFF2-40B4-BE49-F238E27FC236}">
                <a16:creationId xmlns:a16="http://schemas.microsoft.com/office/drawing/2014/main" id="{BD358965-0DF6-43D4-A42E-AF8A901B2F95}"/>
              </a:ext>
            </a:extLst>
          </p:cNvPr>
          <p:cNvSpPr/>
          <p:nvPr/>
        </p:nvSpPr>
        <p:spPr>
          <a:xfrm>
            <a:off x="258516" y="5086432"/>
            <a:ext cx="2737176" cy="1346533"/>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(6) Decode command output and display</a:t>
            </a:r>
          </a:p>
        </p:txBody>
      </p:sp>
      <p:cxnSp>
        <p:nvCxnSpPr>
          <p:cNvPr id="35" name="Straight Connector 34">
            <a:extLst>
              <a:ext uri="{FF2B5EF4-FFF2-40B4-BE49-F238E27FC236}">
                <a16:creationId xmlns:a16="http://schemas.microsoft.com/office/drawing/2014/main" id="{98F41438-75DF-42DB-900F-B315690FC6ED}"/>
              </a:ext>
            </a:extLst>
          </p:cNvPr>
          <p:cNvCxnSpPr>
            <a:cxnSpLocks/>
          </p:cNvCxnSpPr>
          <p:nvPr/>
        </p:nvCxnSpPr>
        <p:spPr>
          <a:xfrm flipV="1">
            <a:off x="2473377" y="3982898"/>
            <a:ext cx="522315" cy="110353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17A2D0A-EDBC-4C44-A995-F562857D1351}"/>
              </a:ext>
            </a:extLst>
          </p:cNvPr>
          <p:cNvCxnSpPr>
            <a:cxnSpLocks/>
          </p:cNvCxnSpPr>
          <p:nvPr/>
        </p:nvCxnSpPr>
        <p:spPr>
          <a:xfrm>
            <a:off x="8971441" y="3940293"/>
            <a:ext cx="1726787" cy="42604"/>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sp>
        <p:nvSpPr>
          <p:cNvPr id="40" name="Rectangle: Rounded Corners 39">
            <a:extLst>
              <a:ext uri="{FF2B5EF4-FFF2-40B4-BE49-F238E27FC236}">
                <a16:creationId xmlns:a16="http://schemas.microsoft.com/office/drawing/2014/main" id="{B5F7E65B-7899-4185-B4DF-5C2C38713611}"/>
              </a:ext>
            </a:extLst>
          </p:cNvPr>
          <p:cNvSpPr/>
          <p:nvPr/>
        </p:nvSpPr>
        <p:spPr>
          <a:xfrm>
            <a:off x="9147012" y="5086432"/>
            <a:ext cx="2737176" cy="1346533"/>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(5) Send command output then set status as complete</a:t>
            </a:r>
          </a:p>
        </p:txBody>
      </p:sp>
      <p:cxnSp>
        <p:nvCxnSpPr>
          <p:cNvPr id="45" name="Straight Connector 44">
            <a:extLst>
              <a:ext uri="{FF2B5EF4-FFF2-40B4-BE49-F238E27FC236}">
                <a16:creationId xmlns:a16="http://schemas.microsoft.com/office/drawing/2014/main" id="{3ABDEF58-0858-4772-9C7E-A938775C5CB7}"/>
              </a:ext>
            </a:extLst>
          </p:cNvPr>
          <p:cNvCxnSpPr>
            <a:cxnSpLocks/>
          </p:cNvCxnSpPr>
          <p:nvPr/>
        </p:nvCxnSpPr>
        <p:spPr>
          <a:xfrm flipH="1" flipV="1">
            <a:off x="9278911" y="3982897"/>
            <a:ext cx="454759" cy="123806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9234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0515600" cy="1325563"/>
          </a:xfrm>
        </p:spPr>
        <p:txBody>
          <a:bodyPr/>
          <a:lstStyle/>
          <a:p>
            <a:pPr marL="225425"/>
            <a:r>
              <a:rPr lang="en-AU" dirty="0"/>
              <a:t>Download File from Bot</a:t>
            </a:r>
            <a:endParaRPr lang="en-US" dirty="0"/>
          </a:p>
        </p:txBody>
      </p:sp>
      <p:sp>
        <p:nvSpPr>
          <p:cNvPr id="2" name="Content Placeholder 1"/>
          <p:cNvSpPr>
            <a:spLocks noGrp="1"/>
          </p:cNvSpPr>
          <p:nvPr>
            <p:ph idx="1"/>
          </p:nvPr>
        </p:nvSpPr>
        <p:spPr>
          <a:xfrm>
            <a:off x="838199" y="1390997"/>
            <a:ext cx="11353801" cy="4477788"/>
          </a:xfrm>
        </p:spPr>
        <p:txBody>
          <a:bodyPr>
            <a:normAutofit/>
          </a:bodyPr>
          <a:lstStyle/>
          <a:p>
            <a:r>
              <a:rPr lang="en-US" dirty="0"/>
              <a:t>AD Bot Controller</a:t>
            </a:r>
          </a:p>
          <a:p>
            <a:pPr lvl="1"/>
            <a:endParaRPr lang="en-US" dirty="0"/>
          </a:p>
          <a:p>
            <a:pPr lvl="1"/>
            <a:r>
              <a:rPr lang="en-US" dirty="0"/>
              <a:t>Specify the file path to download from and where to save the file</a:t>
            </a:r>
          </a:p>
          <a:p>
            <a:pPr lvl="1"/>
            <a:r>
              <a:rPr lang="en-US" dirty="0"/>
              <a:t>Status updated for the destination host and instruction “</a:t>
            </a:r>
            <a:r>
              <a:rPr lang="en-US" dirty="0" err="1"/>
              <a:t>SendFile</a:t>
            </a:r>
            <a:r>
              <a:rPr lang="en-US" dirty="0"/>
              <a:t>” and Base64 encoded path of the file to download in the “</a:t>
            </a:r>
            <a:r>
              <a:rPr lang="en-US" dirty="0" err="1"/>
              <a:t>Cmd</a:t>
            </a:r>
            <a:r>
              <a:rPr lang="en-US" dirty="0"/>
              <a:t>” field</a:t>
            </a:r>
          </a:p>
          <a:p>
            <a:pPr lvl="1"/>
            <a:endParaRPr lang="en-US" dirty="0"/>
          </a:p>
          <a:p>
            <a:r>
              <a:rPr lang="en-US" dirty="0"/>
              <a:t>AD Bot</a:t>
            </a:r>
          </a:p>
          <a:p>
            <a:pPr lvl="1"/>
            <a:endParaRPr lang="en-US" dirty="0"/>
          </a:p>
          <a:p>
            <a:pPr lvl="1"/>
            <a:r>
              <a:rPr lang="en-US" dirty="0"/>
              <a:t>Repeats a similar process to the command execution</a:t>
            </a:r>
          </a:p>
          <a:p>
            <a:pPr lvl="1"/>
            <a:r>
              <a:rPr lang="en-US" dirty="0"/>
              <a:t>Difference is that the file is returned in the “</a:t>
            </a:r>
            <a:r>
              <a:rPr lang="en-US" dirty="0" err="1"/>
              <a:t>mSMQSignCertificates</a:t>
            </a:r>
            <a:r>
              <a:rPr lang="en-US" dirty="0"/>
              <a:t>” attribute (1 MB)</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3036336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0515600" cy="1325563"/>
          </a:xfrm>
        </p:spPr>
        <p:txBody>
          <a:bodyPr/>
          <a:lstStyle/>
          <a:p>
            <a:pPr marL="236538"/>
            <a:r>
              <a:rPr lang="en-AU" dirty="0"/>
              <a:t>Download File from Bot</a:t>
            </a:r>
            <a:endParaRPr lang="en-US" dirty="0"/>
          </a:p>
        </p:txBody>
      </p:sp>
      <p:sp>
        <p:nvSpPr>
          <p:cNvPr id="8" name="Oval 7">
            <a:extLst>
              <a:ext uri="{FF2B5EF4-FFF2-40B4-BE49-F238E27FC236}">
                <a16:creationId xmlns:a16="http://schemas.microsoft.com/office/drawing/2014/main" id="{AAC54E8C-7449-4DE0-8DCC-F06E90793E2F}"/>
              </a:ext>
            </a:extLst>
          </p:cNvPr>
          <p:cNvSpPr>
            <a:spLocks noChangeAspect="1"/>
          </p:cNvSpPr>
          <p:nvPr/>
        </p:nvSpPr>
        <p:spPr>
          <a:xfrm>
            <a:off x="2800178" y="930082"/>
            <a:ext cx="6591644" cy="58529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A1C08403-5CF1-4112-B4B1-50E8911357A6}"/>
              </a:ext>
            </a:extLst>
          </p:cNvPr>
          <p:cNvPicPr>
            <a:picLocks noChangeAspect="1"/>
          </p:cNvPicPr>
          <p:nvPr/>
        </p:nvPicPr>
        <p:blipFill>
          <a:blip r:embed="rId3"/>
          <a:stretch>
            <a:fillRect/>
          </a:stretch>
        </p:blipFill>
        <p:spPr>
          <a:xfrm>
            <a:off x="3142026" y="3374855"/>
            <a:ext cx="1173480" cy="1173480"/>
          </a:xfrm>
          <a:prstGeom prst="rect">
            <a:avLst/>
          </a:prstGeom>
        </p:spPr>
      </p:pic>
      <p:grpSp>
        <p:nvGrpSpPr>
          <p:cNvPr id="42" name="Group 41">
            <a:extLst>
              <a:ext uri="{FF2B5EF4-FFF2-40B4-BE49-F238E27FC236}">
                <a16:creationId xmlns:a16="http://schemas.microsoft.com/office/drawing/2014/main" id="{5709E633-6836-49BD-970E-62E8C6F5EFF3}"/>
              </a:ext>
            </a:extLst>
          </p:cNvPr>
          <p:cNvGrpSpPr>
            <a:grpSpLocks noChangeAspect="1"/>
          </p:cNvGrpSpPr>
          <p:nvPr/>
        </p:nvGrpSpPr>
        <p:grpSpPr>
          <a:xfrm>
            <a:off x="286994" y="3254493"/>
            <a:ext cx="1544719" cy="1371600"/>
            <a:chOff x="1626196" y="3509321"/>
            <a:chExt cx="2528272" cy="2244925"/>
          </a:xfrm>
        </p:grpSpPr>
        <p:sp>
          <p:nvSpPr>
            <p:cNvPr id="10" name="Oval 9">
              <a:extLst>
                <a:ext uri="{FF2B5EF4-FFF2-40B4-BE49-F238E27FC236}">
                  <a16:creationId xmlns:a16="http://schemas.microsoft.com/office/drawing/2014/main" id="{A24DAC15-B5A2-4B26-A997-1A76B0E5F80D}"/>
                </a:ext>
              </a:extLst>
            </p:cNvPr>
            <p:cNvSpPr/>
            <p:nvPr/>
          </p:nvSpPr>
          <p:spPr>
            <a:xfrm>
              <a:off x="1626196" y="3509321"/>
              <a:ext cx="2528272" cy="22449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6" name="Group 15">
              <a:extLst>
                <a:ext uri="{FF2B5EF4-FFF2-40B4-BE49-F238E27FC236}">
                  <a16:creationId xmlns:a16="http://schemas.microsoft.com/office/drawing/2014/main" id="{124024B4-C233-4070-9398-742B7D8B64BE}"/>
                </a:ext>
              </a:extLst>
            </p:cNvPr>
            <p:cNvGrpSpPr/>
            <p:nvPr/>
          </p:nvGrpSpPr>
          <p:grpSpPr>
            <a:xfrm>
              <a:off x="2198955" y="4216711"/>
              <a:ext cx="1383573" cy="830144"/>
              <a:chOff x="2198955" y="3530911"/>
              <a:chExt cx="1383573" cy="830144"/>
            </a:xfrm>
          </p:grpSpPr>
          <p:pic>
            <p:nvPicPr>
              <p:cNvPr id="13" name="Picture 12">
                <a:extLst>
                  <a:ext uri="{FF2B5EF4-FFF2-40B4-BE49-F238E27FC236}">
                    <a16:creationId xmlns:a16="http://schemas.microsoft.com/office/drawing/2014/main" id="{B1F8B403-5680-465D-8D20-D5B886392CFB}"/>
                  </a:ext>
                </a:extLst>
              </p:cNvPr>
              <p:cNvPicPr>
                <a:picLocks noChangeAspect="1"/>
              </p:cNvPicPr>
              <p:nvPr/>
            </p:nvPicPr>
            <p:blipFill>
              <a:blip r:embed="rId4"/>
              <a:stretch>
                <a:fillRect/>
              </a:stretch>
            </p:blipFill>
            <p:spPr>
              <a:xfrm>
                <a:off x="2198955" y="3530911"/>
                <a:ext cx="1382754" cy="830144"/>
              </a:xfrm>
              <a:prstGeom prst="rect">
                <a:avLst/>
              </a:prstGeom>
            </p:spPr>
          </p:pic>
          <p:pic>
            <p:nvPicPr>
              <p:cNvPr id="15" name="Picture 14">
                <a:extLst>
                  <a:ext uri="{FF2B5EF4-FFF2-40B4-BE49-F238E27FC236}">
                    <a16:creationId xmlns:a16="http://schemas.microsoft.com/office/drawing/2014/main" id="{04B6C4E2-AF5A-4263-B8D8-FD07C04AD041}"/>
                  </a:ext>
                </a:extLst>
              </p:cNvPr>
              <p:cNvPicPr>
                <a:picLocks noChangeAspect="1"/>
              </p:cNvPicPr>
              <p:nvPr/>
            </p:nvPicPr>
            <p:blipFill>
              <a:blip r:embed="rId5"/>
              <a:stretch>
                <a:fillRect/>
              </a:stretch>
            </p:blipFill>
            <p:spPr>
              <a:xfrm>
                <a:off x="2198955" y="3530911"/>
                <a:ext cx="1383573" cy="830144"/>
              </a:xfrm>
              <a:prstGeom prst="rect">
                <a:avLst/>
              </a:prstGeom>
            </p:spPr>
          </p:pic>
        </p:grpSp>
      </p:grpSp>
      <p:pic>
        <p:nvPicPr>
          <p:cNvPr id="22" name="Picture 21">
            <a:extLst>
              <a:ext uri="{FF2B5EF4-FFF2-40B4-BE49-F238E27FC236}">
                <a16:creationId xmlns:a16="http://schemas.microsoft.com/office/drawing/2014/main" id="{2F2DB737-924D-42ED-AB83-9570FEE0FB5B}"/>
              </a:ext>
            </a:extLst>
          </p:cNvPr>
          <p:cNvPicPr>
            <a:picLocks noChangeAspect="1"/>
          </p:cNvPicPr>
          <p:nvPr/>
        </p:nvPicPr>
        <p:blipFill>
          <a:blip r:embed="rId6"/>
          <a:stretch>
            <a:fillRect/>
          </a:stretch>
        </p:blipFill>
        <p:spPr>
          <a:xfrm>
            <a:off x="2032647" y="3589711"/>
            <a:ext cx="654055" cy="701164"/>
          </a:xfrm>
          <a:prstGeom prst="rect">
            <a:avLst/>
          </a:prstGeom>
        </p:spPr>
      </p:pic>
      <p:cxnSp>
        <p:nvCxnSpPr>
          <p:cNvPr id="25" name="Straight Arrow Connector 24">
            <a:extLst>
              <a:ext uri="{FF2B5EF4-FFF2-40B4-BE49-F238E27FC236}">
                <a16:creationId xmlns:a16="http://schemas.microsoft.com/office/drawing/2014/main" id="{E4735060-7BDB-413E-A732-F915C5BFCC05}"/>
              </a:ext>
            </a:extLst>
          </p:cNvPr>
          <p:cNvCxnSpPr>
            <a:cxnSpLocks/>
            <a:stCxn id="15" idx="3"/>
          </p:cNvCxnSpPr>
          <p:nvPr/>
        </p:nvCxnSpPr>
        <p:spPr>
          <a:xfrm>
            <a:off x="1482270" y="3940293"/>
            <a:ext cx="1726787" cy="42604"/>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sp>
        <p:nvSpPr>
          <p:cNvPr id="39" name="Rectangle: Rounded Corners 38">
            <a:extLst>
              <a:ext uri="{FF2B5EF4-FFF2-40B4-BE49-F238E27FC236}">
                <a16:creationId xmlns:a16="http://schemas.microsoft.com/office/drawing/2014/main" id="{B0B004DF-5492-4AE9-A957-020E11892885}"/>
              </a:ext>
            </a:extLst>
          </p:cNvPr>
          <p:cNvSpPr>
            <a:spLocks noChangeAspect="1"/>
          </p:cNvSpPr>
          <p:nvPr/>
        </p:nvSpPr>
        <p:spPr>
          <a:xfrm>
            <a:off x="522640" y="2750822"/>
            <a:ext cx="1069848" cy="364541"/>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AD Botnet</a:t>
            </a:r>
          </a:p>
          <a:p>
            <a:pPr algn="ctr"/>
            <a:r>
              <a:rPr lang="en-US" sz="1200" dirty="0"/>
              <a:t>Controller</a:t>
            </a:r>
            <a:endParaRPr lang="en-AU" sz="1200" dirty="0"/>
          </a:p>
        </p:txBody>
      </p:sp>
      <p:grpSp>
        <p:nvGrpSpPr>
          <p:cNvPr id="27" name="Group 26">
            <a:extLst>
              <a:ext uri="{FF2B5EF4-FFF2-40B4-BE49-F238E27FC236}">
                <a16:creationId xmlns:a16="http://schemas.microsoft.com/office/drawing/2014/main" id="{4F79319D-6875-4269-BF8A-B2590BC1BC0D}"/>
              </a:ext>
            </a:extLst>
          </p:cNvPr>
          <p:cNvGrpSpPr>
            <a:grpSpLocks noChangeAspect="1"/>
          </p:cNvGrpSpPr>
          <p:nvPr/>
        </p:nvGrpSpPr>
        <p:grpSpPr>
          <a:xfrm>
            <a:off x="10345047" y="3254493"/>
            <a:ext cx="1544719" cy="1371600"/>
            <a:chOff x="1626196" y="3509321"/>
            <a:chExt cx="2528272" cy="2244925"/>
          </a:xfrm>
        </p:grpSpPr>
        <p:sp>
          <p:nvSpPr>
            <p:cNvPr id="28" name="Oval 27">
              <a:extLst>
                <a:ext uri="{FF2B5EF4-FFF2-40B4-BE49-F238E27FC236}">
                  <a16:creationId xmlns:a16="http://schemas.microsoft.com/office/drawing/2014/main" id="{59FB4D44-FD9D-40A3-B675-99C073B88BA2}"/>
                </a:ext>
              </a:extLst>
            </p:cNvPr>
            <p:cNvSpPr/>
            <p:nvPr/>
          </p:nvSpPr>
          <p:spPr>
            <a:xfrm>
              <a:off x="1626196" y="3509321"/>
              <a:ext cx="2528272" cy="22449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0" name="Group 29">
              <a:extLst>
                <a:ext uri="{FF2B5EF4-FFF2-40B4-BE49-F238E27FC236}">
                  <a16:creationId xmlns:a16="http://schemas.microsoft.com/office/drawing/2014/main" id="{9BFC7449-9178-4AA6-9059-3FE8D07E8EA9}"/>
                </a:ext>
              </a:extLst>
            </p:cNvPr>
            <p:cNvGrpSpPr/>
            <p:nvPr/>
          </p:nvGrpSpPr>
          <p:grpSpPr>
            <a:xfrm>
              <a:off x="2198955" y="4216711"/>
              <a:ext cx="1383573" cy="830144"/>
              <a:chOff x="2198955" y="3530911"/>
              <a:chExt cx="1383573" cy="830144"/>
            </a:xfrm>
          </p:grpSpPr>
          <p:pic>
            <p:nvPicPr>
              <p:cNvPr id="31" name="Picture 30">
                <a:extLst>
                  <a:ext uri="{FF2B5EF4-FFF2-40B4-BE49-F238E27FC236}">
                    <a16:creationId xmlns:a16="http://schemas.microsoft.com/office/drawing/2014/main" id="{3BDFB932-747A-4A08-945C-DAC00205F1EB}"/>
                  </a:ext>
                </a:extLst>
              </p:cNvPr>
              <p:cNvPicPr>
                <a:picLocks noChangeAspect="1"/>
              </p:cNvPicPr>
              <p:nvPr/>
            </p:nvPicPr>
            <p:blipFill>
              <a:blip r:embed="rId4"/>
              <a:stretch>
                <a:fillRect/>
              </a:stretch>
            </p:blipFill>
            <p:spPr>
              <a:xfrm>
                <a:off x="2198955" y="3530911"/>
                <a:ext cx="1382754" cy="830144"/>
              </a:xfrm>
              <a:prstGeom prst="rect">
                <a:avLst/>
              </a:prstGeom>
            </p:spPr>
          </p:pic>
          <p:pic>
            <p:nvPicPr>
              <p:cNvPr id="32" name="Picture 31">
                <a:extLst>
                  <a:ext uri="{FF2B5EF4-FFF2-40B4-BE49-F238E27FC236}">
                    <a16:creationId xmlns:a16="http://schemas.microsoft.com/office/drawing/2014/main" id="{D36D905D-E81D-488E-A1EE-0C7D6FA882ED}"/>
                  </a:ext>
                </a:extLst>
              </p:cNvPr>
              <p:cNvPicPr>
                <a:picLocks noChangeAspect="1"/>
              </p:cNvPicPr>
              <p:nvPr/>
            </p:nvPicPr>
            <p:blipFill>
              <a:blip r:embed="rId5"/>
              <a:stretch>
                <a:fillRect/>
              </a:stretch>
            </p:blipFill>
            <p:spPr>
              <a:xfrm>
                <a:off x="2198955" y="3530911"/>
                <a:ext cx="1383573" cy="830144"/>
              </a:xfrm>
              <a:prstGeom prst="rect">
                <a:avLst/>
              </a:prstGeom>
            </p:spPr>
          </p:pic>
        </p:grpSp>
      </p:grpSp>
      <p:sp>
        <p:nvSpPr>
          <p:cNvPr id="33" name="Rectangle: Rounded Corners 32">
            <a:extLst>
              <a:ext uri="{FF2B5EF4-FFF2-40B4-BE49-F238E27FC236}">
                <a16:creationId xmlns:a16="http://schemas.microsoft.com/office/drawing/2014/main" id="{190FC4CD-A7AF-45AD-9A43-A887DCA1964F}"/>
              </a:ext>
            </a:extLst>
          </p:cNvPr>
          <p:cNvSpPr>
            <a:spLocks noChangeAspect="1"/>
          </p:cNvSpPr>
          <p:nvPr/>
        </p:nvSpPr>
        <p:spPr>
          <a:xfrm>
            <a:off x="10580693" y="2749603"/>
            <a:ext cx="1073426" cy="365760"/>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AD Botnet</a:t>
            </a:r>
          </a:p>
          <a:p>
            <a:pPr algn="ctr"/>
            <a:r>
              <a:rPr lang="en-US" sz="1200" dirty="0"/>
              <a:t>Bot</a:t>
            </a:r>
            <a:endParaRPr lang="en-AU" sz="1200" dirty="0"/>
          </a:p>
        </p:txBody>
      </p:sp>
      <p:pic>
        <p:nvPicPr>
          <p:cNvPr id="34" name="Picture 33">
            <a:extLst>
              <a:ext uri="{FF2B5EF4-FFF2-40B4-BE49-F238E27FC236}">
                <a16:creationId xmlns:a16="http://schemas.microsoft.com/office/drawing/2014/main" id="{F71F8764-12A4-4466-8CB1-5A42EA6B1620}"/>
              </a:ext>
            </a:extLst>
          </p:cNvPr>
          <p:cNvPicPr>
            <a:picLocks noChangeAspect="1"/>
          </p:cNvPicPr>
          <p:nvPr/>
        </p:nvPicPr>
        <p:blipFill>
          <a:blip r:embed="rId6"/>
          <a:stretch>
            <a:fillRect/>
          </a:stretch>
        </p:blipFill>
        <p:spPr>
          <a:xfrm>
            <a:off x="9552298" y="3589711"/>
            <a:ext cx="654055" cy="701164"/>
          </a:xfrm>
          <a:prstGeom prst="rect">
            <a:avLst/>
          </a:prstGeom>
        </p:spPr>
      </p:pic>
      <p:sp>
        <p:nvSpPr>
          <p:cNvPr id="36" name="Rectangle: Rounded Corners 35">
            <a:extLst>
              <a:ext uri="{FF2B5EF4-FFF2-40B4-BE49-F238E27FC236}">
                <a16:creationId xmlns:a16="http://schemas.microsoft.com/office/drawing/2014/main" id="{32B7373B-50E9-4E32-B34C-5706E64DBE7B}"/>
              </a:ext>
            </a:extLst>
          </p:cNvPr>
          <p:cNvSpPr>
            <a:spLocks/>
          </p:cNvSpPr>
          <p:nvPr/>
        </p:nvSpPr>
        <p:spPr>
          <a:xfrm>
            <a:off x="4481008" y="2255645"/>
            <a:ext cx="3427931" cy="773009"/>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err="1"/>
              <a:t>ipPhone</a:t>
            </a:r>
            <a:r>
              <a:rPr lang="en-US" sz="2000" b="1" dirty="0"/>
              <a:t>	(Botnet GUID)</a:t>
            </a:r>
          </a:p>
          <a:p>
            <a:r>
              <a:rPr lang="en-US" sz="2000" dirty="0"/>
              <a:t>dbc806eb-....-5d0b2b2000e2</a:t>
            </a:r>
            <a:endParaRPr lang="en-US" sz="1400" dirty="0"/>
          </a:p>
        </p:txBody>
      </p:sp>
      <p:sp>
        <p:nvSpPr>
          <p:cNvPr id="23" name="Rectangle: Rounded Corners 22">
            <a:extLst>
              <a:ext uri="{FF2B5EF4-FFF2-40B4-BE49-F238E27FC236}">
                <a16:creationId xmlns:a16="http://schemas.microsoft.com/office/drawing/2014/main" id="{A8802123-2E69-4636-B521-18C2382004D7}"/>
              </a:ext>
            </a:extLst>
          </p:cNvPr>
          <p:cNvSpPr>
            <a:spLocks noChangeAspect="1"/>
          </p:cNvSpPr>
          <p:nvPr/>
        </p:nvSpPr>
        <p:spPr>
          <a:xfrm>
            <a:off x="3136768" y="2750822"/>
            <a:ext cx="1069848" cy="364541"/>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Domain</a:t>
            </a:r>
          </a:p>
          <a:p>
            <a:pPr algn="ctr"/>
            <a:r>
              <a:rPr lang="en-US" sz="1200" dirty="0"/>
              <a:t>Controller</a:t>
            </a:r>
            <a:endParaRPr lang="en-AU" sz="1200" dirty="0"/>
          </a:p>
        </p:txBody>
      </p:sp>
      <p:sp>
        <p:nvSpPr>
          <p:cNvPr id="38" name="Rectangle: Rounded Corners 37">
            <a:extLst>
              <a:ext uri="{FF2B5EF4-FFF2-40B4-BE49-F238E27FC236}">
                <a16:creationId xmlns:a16="http://schemas.microsoft.com/office/drawing/2014/main" id="{B677F3CB-5E43-4B8A-B6BE-8D03CCD5AE0B}"/>
              </a:ext>
            </a:extLst>
          </p:cNvPr>
          <p:cNvSpPr>
            <a:spLocks/>
          </p:cNvSpPr>
          <p:nvPr/>
        </p:nvSpPr>
        <p:spPr>
          <a:xfrm>
            <a:off x="4481007" y="3157191"/>
            <a:ext cx="3427932" cy="1036701"/>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Info (Control Channel)</a:t>
            </a:r>
          </a:p>
          <a:p>
            <a:r>
              <a:rPr lang="en-US" sz="2000" dirty="0"/>
              <a:t>staff1:WIN122:SendFile:staff2:WIN184:1603001:QwA6AF …</a:t>
            </a:r>
            <a:endParaRPr lang="en-US" sz="2000" b="1" dirty="0"/>
          </a:p>
        </p:txBody>
      </p:sp>
      <p:sp>
        <p:nvSpPr>
          <p:cNvPr id="41" name="Rectangle: Rounded Corners 40">
            <a:extLst>
              <a:ext uri="{FF2B5EF4-FFF2-40B4-BE49-F238E27FC236}">
                <a16:creationId xmlns:a16="http://schemas.microsoft.com/office/drawing/2014/main" id="{8B652555-2D2B-4E3D-9439-EE8AF28B7787}"/>
              </a:ext>
            </a:extLst>
          </p:cNvPr>
          <p:cNvSpPr>
            <a:spLocks/>
          </p:cNvSpPr>
          <p:nvPr/>
        </p:nvSpPr>
        <p:spPr>
          <a:xfrm>
            <a:off x="4481007" y="4290875"/>
            <a:ext cx="3427932" cy="1660219"/>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err="1"/>
              <a:t>mSMQSignCertificates</a:t>
            </a:r>
            <a:r>
              <a:rPr lang="en-US" sz="2000" b="1" dirty="0"/>
              <a:t> (Files)</a:t>
            </a:r>
          </a:p>
          <a:p>
            <a:r>
              <a:rPr lang="en-US" sz="2000" dirty="0"/>
              <a:t>CldpbmRvd3MgSVAgQ29uZmlndXJhdGlvbgoKCkV0aGVybmV0IGFkYXB0ZXIgTG9jYWwgQXJlYSBDb25uZWN0aW9uO …</a:t>
            </a:r>
          </a:p>
        </p:txBody>
      </p:sp>
      <p:sp>
        <p:nvSpPr>
          <p:cNvPr id="43" name="Rectangle: Rounded Corners 42">
            <a:extLst>
              <a:ext uri="{FF2B5EF4-FFF2-40B4-BE49-F238E27FC236}">
                <a16:creationId xmlns:a16="http://schemas.microsoft.com/office/drawing/2014/main" id="{D82CCE86-6A1C-403C-935E-0DC8704CF705}"/>
              </a:ext>
            </a:extLst>
          </p:cNvPr>
          <p:cNvSpPr>
            <a:spLocks/>
          </p:cNvSpPr>
          <p:nvPr/>
        </p:nvSpPr>
        <p:spPr>
          <a:xfrm>
            <a:off x="4316079" y="1913064"/>
            <a:ext cx="3799682" cy="4187934"/>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p>
        </p:txBody>
      </p:sp>
      <p:sp>
        <p:nvSpPr>
          <p:cNvPr id="2" name="Isosceles Triangle 1">
            <a:extLst>
              <a:ext uri="{FF2B5EF4-FFF2-40B4-BE49-F238E27FC236}">
                <a16:creationId xmlns:a16="http://schemas.microsoft.com/office/drawing/2014/main" id="{4B1020E0-BB94-4E79-9470-73D1B102C7A6}"/>
              </a:ext>
            </a:extLst>
          </p:cNvPr>
          <p:cNvSpPr/>
          <p:nvPr/>
        </p:nvSpPr>
        <p:spPr>
          <a:xfrm rot="5400000">
            <a:off x="4227224" y="2930203"/>
            <a:ext cx="89941" cy="457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4" name="Straight Arrow Connector 43">
            <a:extLst>
              <a:ext uri="{FF2B5EF4-FFF2-40B4-BE49-F238E27FC236}">
                <a16:creationId xmlns:a16="http://schemas.microsoft.com/office/drawing/2014/main" id="{96E8796F-6706-414F-BBF7-F3B5D39E4C91}"/>
              </a:ext>
            </a:extLst>
          </p:cNvPr>
          <p:cNvCxnSpPr>
            <a:cxnSpLocks/>
          </p:cNvCxnSpPr>
          <p:nvPr/>
        </p:nvCxnSpPr>
        <p:spPr>
          <a:xfrm>
            <a:off x="8971441" y="3940293"/>
            <a:ext cx="1726787" cy="42604"/>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sp>
        <p:nvSpPr>
          <p:cNvPr id="29" name="Rectangle: Rounded Corners 28">
            <a:extLst>
              <a:ext uri="{FF2B5EF4-FFF2-40B4-BE49-F238E27FC236}">
                <a16:creationId xmlns:a16="http://schemas.microsoft.com/office/drawing/2014/main" id="{C1F92FE4-F902-494B-8040-4F76EA746AB7}"/>
              </a:ext>
            </a:extLst>
          </p:cNvPr>
          <p:cNvSpPr/>
          <p:nvPr/>
        </p:nvSpPr>
        <p:spPr>
          <a:xfrm>
            <a:off x="258516" y="5086432"/>
            <a:ext cx="2737176" cy="1346533"/>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(1) Instruct the Bot to send a specific file</a:t>
            </a:r>
          </a:p>
        </p:txBody>
      </p:sp>
      <p:cxnSp>
        <p:nvCxnSpPr>
          <p:cNvPr id="35" name="Straight Connector 34">
            <a:extLst>
              <a:ext uri="{FF2B5EF4-FFF2-40B4-BE49-F238E27FC236}">
                <a16:creationId xmlns:a16="http://schemas.microsoft.com/office/drawing/2014/main" id="{66B39716-D3FE-4814-B861-22426877911E}"/>
              </a:ext>
            </a:extLst>
          </p:cNvPr>
          <p:cNvCxnSpPr>
            <a:cxnSpLocks/>
          </p:cNvCxnSpPr>
          <p:nvPr/>
        </p:nvCxnSpPr>
        <p:spPr>
          <a:xfrm flipV="1">
            <a:off x="2473377" y="3982898"/>
            <a:ext cx="522315" cy="110353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F565365E-BB0A-4C86-A926-5AB2BAE06B9B}"/>
              </a:ext>
            </a:extLst>
          </p:cNvPr>
          <p:cNvSpPr/>
          <p:nvPr/>
        </p:nvSpPr>
        <p:spPr>
          <a:xfrm>
            <a:off x="9147012" y="5086432"/>
            <a:ext cx="2737176" cy="1346533"/>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(2) Sends the file via the </a:t>
            </a:r>
            <a:r>
              <a:rPr lang="en-US" dirty="0" err="1"/>
              <a:t>mSMQSignCertificates</a:t>
            </a:r>
            <a:r>
              <a:rPr lang="en-US" dirty="0"/>
              <a:t> attribute (1 MB)</a:t>
            </a:r>
          </a:p>
        </p:txBody>
      </p:sp>
      <p:cxnSp>
        <p:nvCxnSpPr>
          <p:cNvPr id="45" name="Straight Connector 44">
            <a:extLst>
              <a:ext uri="{FF2B5EF4-FFF2-40B4-BE49-F238E27FC236}">
                <a16:creationId xmlns:a16="http://schemas.microsoft.com/office/drawing/2014/main" id="{660619E0-5AA9-457E-9C43-2481D8B42ADA}"/>
              </a:ext>
            </a:extLst>
          </p:cNvPr>
          <p:cNvCxnSpPr>
            <a:cxnSpLocks/>
          </p:cNvCxnSpPr>
          <p:nvPr/>
        </p:nvCxnSpPr>
        <p:spPr>
          <a:xfrm flipH="1" flipV="1">
            <a:off x="9278911" y="3982897"/>
            <a:ext cx="454759" cy="123806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30465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0515600" cy="1325563"/>
          </a:xfrm>
        </p:spPr>
        <p:txBody>
          <a:bodyPr/>
          <a:lstStyle/>
          <a:p>
            <a:pPr marL="225425"/>
            <a:r>
              <a:rPr lang="en-AU" dirty="0"/>
              <a:t>Live Demo</a:t>
            </a:r>
            <a:endParaRPr lang="en-US" dirty="0"/>
          </a:p>
        </p:txBody>
      </p:sp>
      <p:sp>
        <p:nvSpPr>
          <p:cNvPr id="2" name="Content Placeholder 1"/>
          <p:cNvSpPr>
            <a:spLocks noGrp="1"/>
          </p:cNvSpPr>
          <p:nvPr>
            <p:ph idx="1"/>
          </p:nvPr>
        </p:nvSpPr>
        <p:spPr>
          <a:xfrm>
            <a:off x="838199" y="1390997"/>
            <a:ext cx="11353801" cy="4477788"/>
          </a:xfrm>
        </p:spPr>
        <p:txBody>
          <a:bodyPr>
            <a:normAutofit lnSpcReduction="10000"/>
          </a:bodyPr>
          <a:lstStyle/>
          <a:p>
            <a:r>
              <a:rPr lang="en-US" dirty="0"/>
              <a:t>Register Bots</a:t>
            </a:r>
          </a:p>
          <a:p>
            <a:endParaRPr lang="en-US" dirty="0"/>
          </a:p>
          <a:p>
            <a:r>
              <a:rPr lang="en-US" dirty="0"/>
              <a:t>List all active Bots</a:t>
            </a:r>
          </a:p>
          <a:p>
            <a:endParaRPr lang="en-US" dirty="0"/>
          </a:p>
          <a:p>
            <a:r>
              <a:rPr lang="en-US" dirty="0"/>
              <a:t>Remotely execute a command on a Bot</a:t>
            </a:r>
          </a:p>
          <a:p>
            <a:endParaRPr lang="en-US" dirty="0"/>
          </a:p>
          <a:p>
            <a:r>
              <a:rPr lang="en-US" dirty="0"/>
              <a:t>Gain an interactive shell on a Bot</a:t>
            </a:r>
          </a:p>
          <a:p>
            <a:endParaRPr lang="en-US" dirty="0"/>
          </a:p>
          <a:p>
            <a:r>
              <a:rPr lang="en-US" dirty="0"/>
              <a:t>Download a file from a Bot</a:t>
            </a:r>
          </a:p>
          <a:p>
            <a:endParaRPr lang="en-US" dirty="0"/>
          </a:p>
          <a:p>
            <a:pPr lvl="1"/>
            <a:endParaRPr lang="en-US" dirty="0"/>
          </a:p>
          <a:p>
            <a:pPr lvl="1"/>
            <a:endParaRPr lang="en-US" dirty="0"/>
          </a:p>
          <a:p>
            <a:pPr lvl="1"/>
            <a:endParaRPr lang="en-US" dirty="0"/>
          </a:p>
        </p:txBody>
      </p:sp>
      <p:pic>
        <p:nvPicPr>
          <p:cNvPr id="4" name="Picture 3">
            <a:extLst>
              <a:ext uri="{FF2B5EF4-FFF2-40B4-BE49-F238E27FC236}">
                <a16:creationId xmlns:a16="http://schemas.microsoft.com/office/drawing/2014/main" id="{A2842449-3155-4D4A-AD32-AAB7B6837E46}"/>
              </a:ext>
            </a:extLst>
          </p:cNvPr>
          <p:cNvPicPr>
            <a:picLocks noChangeAspect="1"/>
          </p:cNvPicPr>
          <p:nvPr/>
        </p:nvPicPr>
        <p:blipFill>
          <a:blip r:embed="rId2"/>
          <a:stretch>
            <a:fillRect/>
          </a:stretch>
        </p:blipFill>
        <p:spPr>
          <a:xfrm>
            <a:off x="7809875" y="1360361"/>
            <a:ext cx="7370159" cy="5527619"/>
          </a:xfrm>
          <a:prstGeom prst="rect">
            <a:avLst/>
          </a:prstGeom>
        </p:spPr>
      </p:pic>
    </p:spTree>
    <p:extLst>
      <p:ext uri="{BB962C8B-B14F-4D97-AF65-F5344CB8AC3E}">
        <p14:creationId xmlns:p14="http://schemas.microsoft.com/office/powerpoint/2010/main" val="29475782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0515600" cy="1325563"/>
          </a:xfrm>
        </p:spPr>
        <p:txBody>
          <a:bodyPr/>
          <a:lstStyle/>
          <a:p>
            <a:pPr marL="225425"/>
            <a:r>
              <a:rPr lang="en-AU" dirty="0"/>
              <a:t>Remote Command &amp; Control Options</a:t>
            </a:r>
            <a:endParaRPr lang="en-US" dirty="0"/>
          </a:p>
        </p:txBody>
      </p:sp>
      <p:sp>
        <p:nvSpPr>
          <p:cNvPr id="2" name="Content Placeholder 1"/>
          <p:cNvSpPr>
            <a:spLocks noGrp="1"/>
          </p:cNvSpPr>
          <p:nvPr>
            <p:ph idx="1"/>
          </p:nvPr>
        </p:nvSpPr>
        <p:spPr>
          <a:xfrm>
            <a:off x="344775" y="1390997"/>
            <a:ext cx="11847226" cy="4477788"/>
          </a:xfrm>
        </p:spPr>
        <p:txBody>
          <a:bodyPr>
            <a:normAutofit fontScale="92500" lnSpcReduction="10000"/>
          </a:bodyPr>
          <a:lstStyle/>
          <a:p>
            <a:r>
              <a:rPr lang="en-US" dirty="0"/>
              <a:t>Microsoft provide an Azure cloud-hosted API into your Active Directory known as “GraphAPI”</a:t>
            </a:r>
          </a:p>
          <a:p>
            <a:endParaRPr lang="en-US" dirty="0"/>
          </a:p>
          <a:p>
            <a:r>
              <a:rPr lang="en-US" dirty="0"/>
              <a:t>This lets you interact with your AD from the Internet with any standard user account!</a:t>
            </a:r>
          </a:p>
          <a:p>
            <a:endParaRPr lang="en-US" dirty="0"/>
          </a:p>
          <a:p>
            <a:r>
              <a:rPr lang="en-US" dirty="0"/>
              <a:t>Azure AD doesn’t sync attributes back to your on-premise AD … or does it?</a:t>
            </a:r>
          </a:p>
          <a:p>
            <a:endParaRPr lang="en-US" dirty="0"/>
          </a:p>
          <a:p>
            <a:r>
              <a:rPr lang="en-US" dirty="0"/>
              <a:t>Your on-premise AD does sync attributes out to Azure AD … Data Exfiltration!</a:t>
            </a:r>
          </a:p>
          <a:p>
            <a:endParaRPr lang="en-US" dirty="0"/>
          </a:p>
          <a:p>
            <a:r>
              <a:rPr lang="en-US" dirty="0"/>
              <a:t>AD Botnet has a feature “</a:t>
            </a:r>
            <a:r>
              <a:rPr lang="en-US" dirty="0" err="1"/>
              <a:t>Xfiltrate</a:t>
            </a:r>
            <a:r>
              <a:rPr lang="en-US" dirty="0"/>
              <a:t> Data”</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23810282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0515600" cy="1325563"/>
          </a:xfrm>
        </p:spPr>
        <p:txBody>
          <a:bodyPr/>
          <a:lstStyle/>
          <a:p>
            <a:pPr marL="236538"/>
            <a:r>
              <a:rPr lang="en-AU" dirty="0" err="1"/>
              <a:t>Xfiltrate</a:t>
            </a:r>
            <a:r>
              <a:rPr lang="en-AU" dirty="0"/>
              <a:t> Data</a:t>
            </a:r>
            <a:endParaRPr lang="en-US" dirty="0"/>
          </a:p>
        </p:txBody>
      </p:sp>
      <p:sp>
        <p:nvSpPr>
          <p:cNvPr id="8" name="Oval 7">
            <a:extLst>
              <a:ext uri="{FF2B5EF4-FFF2-40B4-BE49-F238E27FC236}">
                <a16:creationId xmlns:a16="http://schemas.microsoft.com/office/drawing/2014/main" id="{AAC54E8C-7449-4DE0-8DCC-F06E90793E2F}"/>
              </a:ext>
            </a:extLst>
          </p:cNvPr>
          <p:cNvSpPr/>
          <p:nvPr/>
        </p:nvSpPr>
        <p:spPr>
          <a:xfrm>
            <a:off x="4831864" y="3195578"/>
            <a:ext cx="2528272" cy="22449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A1C08403-5CF1-4112-B4B1-50E8911357A6}"/>
              </a:ext>
            </a:extLst>
          </p:cNvPr>
          <p:cNvPicPr>
            <a:picLocks noChangeAspect="1"/>
          </p:cNvPicPr>
          <p:nvPr/>
        </p:nvPicPr>
        <p:blipFill>
          <a:blip r:embed="rId3"/>
          <a:stretch>
            <a:fillRect/>
          </a:stretch>
        </p:blipFill>
        <p:spPr>
          <a:xfrm>
            <a:off x="5509260" y="3701320"/>
            <a:ext cx="1173480" cy="1173480"/>
          </a:xfrm>
          <a:prstGeom prst="rect">
            <a:avLst/>
          </a:prstGeom>
        </p:spPr>
      </p:pic>
      <p:sp>
        <p:nvSpPr>
          <p:cNvPr id="10" name="Oval 9">
            <a:extLst>
              <a:ext uri="{FF2B5EF4-FFF2-40B4-BE49-F238E27FC236}">
                <a16:creationId xmlns:a16="http://schemas.microsoft.com/office/drawing/2014/main" id="{A24DAC15-B5A2-4B26-A997-1A76B0E5F80D}"/>
              </a:ext>
            </a:extLst>
          </p:cNvPr>
          <p:cNvSpPr/>
          <p:nvPr/>
        </p:nvSpPr>
        <p:spPr>
          <a:xfrm>
            <a:off x="1626196" y="4363756"/>
            <a:ext cx="2528272" cy="22449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6" name="Group 15">
            <a:extLst>
              <a:ext uri="{FF2B5EF4-FFF2-40B4-BE49-F238E27FC236}">
                <a16:creationId xmlns:a16="http://schemas.microsoft.com/office/drawing/2014/main" id="{124024B4-C233-4070-9398-742B7D8B64BE}"/>
              </a:ext>
            </a:extLst>
          </p:cNvPr>
          <p:cNvGrpSpPr/>
          <p:nvPr/>
        </p:nvGrpSpPr>
        <p:grpSpPr>
          <a:xfrm>
            <a:off x="2198955" y="5071146"/>
            <a:ext cx="1383573" cy="830144"/>
            <a:chOff x="2198955" y="3530911"/>
            <a:chExt cx="1383573" cy="830144"/>
          </a:xfrm>
        </p:grpSpPr>
        <p:pic>
          <p:nvPicPr>
            <p:cNvPr id="13" name="Picture 12">
              <a:extLst>
                <a:ext uri="{FF2B5EF4-FFF2-40B4-BE49-F238E27FC236}">
                  <a16:creationId xmlns:a16="http://schemas.microsoft.com/office/drawing/2014/main" id="{B1F8B403-5680-465D-8D20-D5B886392CFB}"/>
                </a:ext>
              </a:extLst>
            </p:cNvPr>
            <p:cNvPicPr>
              <a:picLocks noChangeAspect="1"/>
            </p:cNvPicPr>
            <p:nvPr/>
          </p:nvPicPr>
          <p:blipFill>
            <a:blip r:embed="rId4"/>
            <a:stretch>
              <a:fillRect/>
            </a:stretch>
          </p:blipFill>
          <p:spPr>
            <a:xfrm>
              <a:off x="2198955" y="3530911"/>
              <a:ext cx="1382754" cy="830144"/>
            </a:xfrm>
            <a:prstGeom prst="rect">
              <a:avLst/>
            </a:prstGeom>
          </p:spPr>
        </p:pic>
        <p:pic>
          <p:nvPicPr>
            <p:cNvPr id="15" name="Picture 14">
              <a:extLst>
                <a:ext uri="{FF2B5EF4-FFF2-40B4-BE49-F238E27FC236}">
                  <a16:creationId xmlns:a16="http://schemas.microsoft.com/office/drawing/2014/main" id="{04B6C4E2-AF5A-4263-B8D8-FD07C04AD041}"/>
                </a:ext>
              </a:extLst>
            </p:cNvPr>
            <p:cNvPicPr>
              <a:picLocks noChangeAspect="1"/>
            </p:cNvPicPr>
            <p:nvPr/>
          </p:nvPicPr>
          <p:blipFill>
            <a:blip r:embed="rId5"/>
            <a:stretch>
              <a:fillRect/>
            </a:stretch>
          </p:blipFill>
          <p:spPr>
            <a:xfrm>
              <a:off x="2198955" y="3530911"/>
              <a:ext cx="1383573" cy="830144"/>
            </a:xfrm>
            <a:prstGeom prst="rect">
              <a:avLst/>
            </a:prstGeom>
          </p:spPr>
        </p:pic>
      </p:grpSp>
      <p:grpSp>
        <p:nvGrpSpPr>
          <p:cNvPr id="43" name="Group 42">
            <a:extLst>
              <a:ext uri="{FF2B5EF4-FFF2-40B4-BE49-F238E27FC236}">
                <a16:creationId xmlns:a16="http://schemas.microsoft.com/office/drawing/2014/main" id="{9191020F-8F80-4513-A2B0-0B886F6100E1}"/>
              </a:ext>
            </a:extLst>
          </p:cNvPr>
          <p:cNvGrpSpPr/>
          <p:nvPr/>
        </p:nvGrpSpPr>
        <p:grpSpPr>
          <a:xfrm>
            <a:off x="8037532" y="4363756"/>
            <a:ext cx="2528272" cy="2244925"/>
            <a:chOff x="8037532" y="3509321"/>
            <a:chExt cx="2528272" cy="2244925"/>
          </a:xfrm>
        </p:grpSpPr>
        <p:sp>
          <p:nvSpPr>
            <p:cNvPr id="17" name="Oval 16">
              <a:extLst>
                <a:ext uri="{FF2B5EF4-FFF2-40B4-BE49-F238E27FC236}">
                  <a16:creationId xmlns:a16="http://schemas.microsoft.com/office/drawing/2014/main" id="{7E16FF1B-8B2C-4D9A-9A28-AB2D621EEAD3}"/>
                </a:ext>
              </a:extLst>
            </p:cNvPr>
            <p:cNvSpPr/>
            <p:nvPr/>
          </p:nvSpPr>
          <p:spPr>
            <a:xfrm>
              <a:off x="8037532" y="3509321"/>
              <a:ext cx="2528272" cy="22449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8" name="Group 17">
              <a:extLst>
                <a:ext uri="{FF2B5EF4-FFF2-40B4-BE49-F238E27FC236}">
                  <a16:creationId xmlns:a16="http://schemas.microsoft.com/office/drawing/2014/main" id="{26F0A497-E48D-414D-9460-E0AC7488C717}"/>
                </a:ext>
              </a:extLst>
            </p:cNvPr>
            <p:cNvGrpSpPr/>
            <p:nvPr/>
          </p:nvGrpSpPr>
          <p:grpSpPr>
            <a:xfrm>
              <a:off x="8610291" y="4216711"/>
              <a:ext cx="1383573" cy="830144"/>
              <a:chOff x="2198955" y="3530911"/>
              <a:chExt cx="1383573" cy="830144"/>
            </a:xfrm>
          </p:grpSpPr>
          <p:pic>
            <p:nvPicPr>
              <p:cNvPr id="19" name="Picture 18">
                <a:extLst>
                  <a:ext uri="{FF2B5EF4-FFF2-40B4-BE49-F238E27FC236}">
                    <a16:creationId xmlns:a16="http://schemas.microsoft.com/office/drawing/2014/main" id="{672ABB23-D79B-4F41-8846-87646A5F7F53}"/>
                  </a:ext>
                </a:extLst>
              </p:cNvPr>
              <p:cNvPicPr>
                <a:picLocks noChangeAspect="1"/>
              </p:cNvPicPr>
              <p:nvPr/>
            </p:nvPicPr>
            <p:blipFill>
              <a:blip r:embed="rId4"/>
              <a:stretch>
                <a:fillRect/>
              </a:stretch>
            </p:blipFill>
            <p:spPr>
              <a:xfrm>
                <a:off x="2198955" y="3530911"/>
                <a:ext cx="1382754" cy="830144"/>
              </a:xfrm>
              <a:prstGeom prst="rect">
                <a:avLst/>
              </a:prstGeom>
            </p:spPr>
          </p:pic>
          <p:pic>
            <p:nvPicPr>
              <p:cNvPr id="20" name="Picture 19">
                <a:extLst>
                  <a:ext uri="{FF2B5EF4-FFF2-40B4-BE49-F238E27FC236}">
                    <a16:creationId xmlns:a16="http://schemas.microsoft.com/office/drawing/2014/main" id="{FE251C4B-1A27-4D0C-BBAD-5464DA1E3AB6}"/>
                  </a:ext>
                </a:extLst>
              </p:cNvPr>
              <p:cNvPicPr>
                <a:picLocks noChangeAspect="1"/>
              </p:cNvPicPr>
              <p:nvPr/>
            </p:nvPicPr>
            <p:blipFill>
              <a:blip r:embed="rId5"/>
              <a:stretch>
                <a:fillRect/>
              </a:stretch>
            </p:blipFill>
            <p:spPr>
              <a:xfrm>
                <a:off x="2198955" y="3530911"/>
                <a:ext cx="1383573" cy="830144"/>
              </a:xfrm>
              <a:prstGeom prst="rect">
                <a:avLst/>
              </a:prstGeom>
            </p:spPr>
          </p:pic>
        </p:grpSp>
      </p:grpSp>
      <p:pic>
        <p:nvPicPr>
          <p:cNvPr id="22" name="Picture 21">
            <a:extLst>
              <a:ext uri="{FF2B5EF4-FFF2-40B4-BE49-F238E27FC236}">
                <a16:creationId xmlns:a16="http://schemas.microsoft.com/office/drawing/2014/main" id="{2F2DB737-924D-42ED-AB83-9570FEE0FB5B}"/>
              </a:ext>
            </a:extLst>
          </p:cNvPr>
          <p:cNvPicPr>
            <a:picLocks noChangeAspect="1"/>
          </p:cNvPicPr>
          <p:nvPr/>
        </p:nvPicPr>
        <p:blipFill>
          <a:blip r:embed="rId6"/>
          <a:stretch>
            <a:fillRect/>
          </a:stretch>
        </p:blipFill>
        <p:spPr>
          <a:xfrm>
            <a:off x="4121599" y="4488586"/>
            <a:ext cx="654055" cy="701164"/>
          </a:xfrm>
          <a:prstGeom prst="rect">
            <a:avLst/>
          </a:prstGeom>
        </p:spPr>
      </p:pic>
      <p:pic>
        <p:nvPicPr>
          <p:cNvPr id="23" name="Picture 22">
            <a:extLst>
              <a:ext uri="{FF2B5EF4-FFF2-40B4-BE49-F238E27FC236}">
                <a16:creationId xmlns:a16="http://schemas.microsoft.com/office/drawing/2014/main" id="{5C294698-0951-492B-8807-F2BB6A82661C}"/>
              </a:ext>
            </a:extLst>
          </p:cNvPr>
          <p:cNvPicPr>
            <a:picLocks noChangeAspect="1"/>
          </p:cNvPicPr>
          <p:nvPr/>
        </p:nvPicPr>
        <p:blipFill>
          <a:blip r:embed="rId6"/>
          <a:stretch>
            <a:fillRect/>
          </a:stretch>
        </p:blipFill>
        <p:spPr>
          <a:xfrm>
            <a:off x="7369063" y="4488586"/>
            <a:ext cx="654055" cy="701164"/>
          </a:xfrm>
          <a:prstGeom prst="rect">
            <a:avLst/>
          </a:prstGeom>
        </p:spPr>
      </p:pic>
      <p:cxnSp>
        <p:nvCxnSpPr>
          <p:cNvPr id="25" name="Straight Arrow Connector 24">
            <a:extLst>
              <a:ext uri="{FF2B5EF4-FFF2-40B4-BE49-F238E27FC236}">
                <a16:creationId xmlns:a16="http://schemas.microsoft.com/office/drawing/2014/main" id="{E4735060-7BDB-413E-A732-F915C5BFCC05}"/>
              </a:ext>
            </a:extLst>
          </p:cNvPr>
          <p:cNvCxnSpPr>
            <a:cxnSpLocks/>
          </p:cNvCxnSpPr>
          <p:nvPr/>
        </p:nvCxnSpPr>
        <p:spPr>
          <a:xfrm flipV="1">
            <a:off x="3582528" y="4312861"/>
            <a:ext cx="2113054" cy="1052615"/>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a:extLst>
              <a:ext uri="{FF2B5EF4-FFF2-40B4-BE49-F238E27FC236}">
                <a16:creationId xmlns:a16="http://schemas.microsoft.com/office/drawing/2014/main" id="{7242783F-EE9B-425E-96CF-DB4B360FE11B}"/>
              </a:ext>
            </a:extLst>
          </p:cNvPr>
          <p:cNvCxnSpPr>
            <a:cxnSpLocks/>
          </p:cNvCxnSpPr>
          <p:nvPr/>
        </p:nvCxnSpPr>
        <p:spPr>
          <a:xfrm flipH="1" flipV="1">
            <a:off x="6510247" y="4312861"/>
            <a:ext cx="2100047" cy="1052616"/>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sp>
        <p:nvSpPr>
          <p:cNvPr id="39" name="Rectangle: Rounded Corners 38">
            <a:extLst>
              <a:ext uri="{FF2B5EF4-FFF2-40B4-BE49-F238E27FC236}">
                <a16:creationId xmlns:a16="http://schemas.microsoft.com/office/drawing/2014/main" id="{B0B004DF-5492-4AE9-A957-020E11892885}"/>
              </a:ext>
            </a:extLst>
          </p:cNvPr>
          <p:cNvSpPr/>
          <p:nvPr/>
        </p:nvSpPr>
        <p:spPr>
          <a:xfrm>
            <a:off x="7369063" y="2918037"/>
            <a:ext cx="2057400" cy="701040"/>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 Sync </a:t>
            </a:r>
          </a:p>
          <a:p>
            <a:pPr algn="ctr"/>
            <a:r>
              <a:rPr lang="en-US" dirty="0"/>
              <a:t>to/from Azure</a:t>
            </a:r>
            <a:endParaRPr lang="en-AU" dirty="0"/>
          </a:p>
        </p:txBody>
      </p:sp>
      <p:sp>
        <p:nvSpPr>
          <p:cNvPr id="41" name="Rectangle: Rounded Corners 40">
            <a:extLst>
              <a:ext uri="{FF2B5EF4-FFF2-40B4-BE49-F238E27FC236}">
                <a16:creationId xmlns:a16="http://schemas.microsoft.com/office/drawing/2014/main" id="{087F5B6C-8AEA-4DEC-AD4C-A59B2BA61F69}"/>
              </a:ext>
            </a:extLst>
          </p:cNvPr>
          <p:cNvSpPr/>
          <p:nvPr/>
        </p:nvSpPr>
        <p:spPr>
          <a:xfrm>
            <a:off x="5101717" y="5175862"/>
            <a:ext cx="2057400" cy="701040"/>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Domain</a:t>
            </a:r>
          </a:p>
          <a:p>
            <a:pPr algn="ctr"/>
            <a:r>
              <a:rPr lang="en-US" dirty="0"/>
              <a:t>Controller</a:t>
            </a:r>
            <a:endParaRPr lang="en-AU" dirty="0"/>
          </a:p>
        </p:txBody>
      </p:sp>
      <p:cxnSp>
        <p:nvCxnSpPr>
          <p:cNvPr id="47" name="Straight Connector 46">
            <a:extLst>
              <a:ext uri="{FF2B5EF4-FFF2-40B4-BE49-F238E27FC236}">
                <a16:creationId xmlns:a16="http://schemas.microsoft.com/office/drawing/2014/main" id="{5ED92F50-CC59-41B7-80F1-AFF0986DF7C6}"/>
              </a:ext>
            </a:extLst>
          </p:cNvPr>
          <p:cNvCxnSpPr>
            <a:cxnSpLocks/>
          </p:cNvCxnSpPr>
          <p:nvPr/>
        </p:nvCxnSpPr>
        <p:spPr>
          <a:xfrm>
            <a:off x="6834175" y="2518921"/>
            <a:ext cx="498029" cy="38344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5B0C2DF-7F82-4941-9850-3D8C28135949}"/>
              </a:ext>
            </a:extLst>
          </p:cNvPr>
          <p:cNvPicPr>
            <a:picLocks noChangeAspect="1"/>
          </p:cNvPicPr>
          <p:nvPr/>
        </p:nvPicPr>
        <p:blipFill>
          <a:blip r:embed="rId7"/>
          <a:stretch>
            <a:fillRect/>
          </a:stretch>
        </p:blipFill>
        <p:spPr>
          <a:xfrm>
            <a:off x="7696090" y="891517"/>
            <a:ext cx="3133765" cy="1790723"/>
          </a:xfrm>
          <a:prstGeom prst="rect">
            <a:avLst/>
          </a:prstGeom>
        </p:spPr>
      </p:pic>
      <p:pic>
        <p:nvPicPr>
          <p:cNvPr id="32" name="Picture 31">
            <a:extLst>
              <a:ext uri="{FF2B5EF4-FFF2-40B4-BE49-F238E27FC236}">
                <a16:creationId xmlns:a16="http://schemas.microsoft.com/office/drawing/2014/main" id="{323A0F87-CA96-43E7-93F1-A6511DDE62EA}"/>
              </a:ext>
            </a:extLst>
          </p:cNvPr>
          <p:cNvPicPr>
            <a:picLocks noChangeAspect="1"/>
          </p:cNvPicPr>
          <p:nvPr/>
        </p:nvPicPr>
        <p:blipFill>
          <a:blip r:embed="rId6"/>
          <a:stretch>
            <a:fillRect/>
          </a:stretch>
        </p:blipFill>
        <p:spPr>
          <a:xfrm>
            <a:off x="5768972" y="2792820"/>
            <a:ext cx="654055" cy="701164"/>
          </a:xfrm>
          <a:prstGeom prst="rect">
            <a:avLst/>
          </a:prstGeom>
        </p:spPr>
      </p:pic>
      <p:sp>
        <p:nvSpPr>
          <p:cNvPr id="12" name="Arc 11">
            <a:extLst>
              <a:ext uri="{FF2B5EF4-FFF2-40B4-BE49-F238E27FC236}">
                <a16:creationId xmlns:a16="http://schemas.microsoft.com/office/drawing/2014/main" id="{7ADD2154-F10D-4439-96DB-183DD9AC793E}"/>
              </a:ext>
            </a:extLst>
          </p:cNvPr>
          <p:cNvSpPr/>
          <p:nvPr/>
        </p:nvSpPr>
        <p:spPr>
          <a:xfrm rot="15849498">
            <a:off x="6463825" y="1764919"/>
            <a:ext cx="2756048" cy="3513147"/>
          </a:xfrm>
          <a:prstGeom prst="arc">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pic>
        <p:nvPicPr>
          <p:cNvPr id="27" name="Picture 26">
            <a:extLst>
              <a:ext uri="{FF2B5EF4-FFF2-40B4-BE49-F238E27FC236}">
                <a16:creationId xmlns:a16="http://schemas.microsoft.com/office/drawing/2014/main" id="{B873EA9D-491A-4CEB-ACD0-53D117F11B27}"/>
              </a:ext>
            </a:extLst>
          </p:cNvPr>
          <p:cNvPicPr>
            <a:picLocks noChangeAspect="1"/>
          </p:cNvPicPr>
          <p:nvPr/>
        </p:nvPicPr>
        <p:blipFill>
          <a:blip r:embed="rId8"/>
          <a:stretch>
            <a:fillRect/>
          </a:stretch>
        </p:blipFill>
        <p:spPr>
          <a:xfrm>
            <a:off x="1118388" y="650747"/>
            <a:ext cx="2438400" cy="2438400"/>
          </a:xfrm>
          <a:prstGeom prst="rect">
            <a:avLst/>
          </a:prstGeom>
        </p:spPr>
      </p:pic>
      <p:grpSp>
        <p:nvGrpSpPr>
          <p:cNvPr id="36" name="Group 35">
            <a:extLst>
              <a:ext uri="{FF2B5EF4-FFF2-40B4-BE49-F238E27FC236}">
                <a16:creationId xmlns:a16="http://schemas.microsoft.com/office/drawing/2014/main" id="{5F825599-173F-48BF-9332-673E2E14455D}"/>
              </a:ext>
            </a:extLst>
          </p:cNvPr>
          <p:cNvGrpSpPr/>
          <p:nvPr/>
        </p:nvGrpSpPr>
        <p:grpSpPr>
          <a:xfrm>
            <a:off x="515543" y="1513967"/>
            <a:ext cx="1383573" cy="830144"/>
            <a:chOff x="2198955" y="3530911"/>
            <a:chExt cx="1383573" cy="830144"/>
          </a:xfrm>
        </p:grpSpPr>
        <p:pic>
          <p:nvPicPr>
            <p:cNvPr id="37" name="Picture 36">
              <a:extLst>
                <a:ext uri="{FF2B5EF4-FFF2-40B4-BE49-F238E27FC236}">
                  <a16:creationId xmlns:a16="http://schemas.microsoft.com/office/drawing/2014/main" id="{79E6E771-DBB3-4804-8F44-17409A57326A}"/>
                </a:ext>
              </a:extLst>
            </p:cNvPr>
            <p:cNvPicPr>
              <a:picLocks noChangeAspect="1"/>
            </p:cNvPicPr>
            <p:nvPr/>
          </p:nvPicPr>
          <p:blipFill>
            <a:blip r:embed="rId4"/>
            <a:stretch>
              <a:fillRect/>
            </a:stretch>
          </p:blipFill>
          <p:spPr>
            <a:xfrm>
              <a:off x="2198955" y="3530911"/>
              <a:ext cx="1382754" cy="830144"/>
            </a:xfrm>
            <a:prstGeom prst="rect">
              <a:avLst/>
            </a:prstGeom>
          </p:spPr>
        </p:pic>
        <p:pic>
          <p:nvPicPr>
            <p:cNvPr id="38" name="Picture 37">
              <a:extLst>
                <a:ext uri="{FF2B5EF4-FFF2-40B4-BE49-F238E27FC236}">
                  <a16:creationId xmlns:a16="http://schemas.microsoft.com/office/drawing/2014/main" id="{0DC00703-8559-4485-8527-DC54880C6DCF}"/>
                </a:ext>
              </a:extLst>
            </p:cNvPr>
            <p:cNvPicPr>
              <a:picLocks noChangeAspect="1"/>
            </p:cNvPicPr>
            <p:nvPr/>
          </p:nvPicPr>
          <p:blipFill>
            <a:blip r:embed="rId5"/>
            <a:stretch>
              <a:fillRect/>
            </a:stretch>
          </p:blipFill>
          <p:spPr>
            <a:xfrm>
              <a:off x="2198955" y="3530911"/>
              <a:ext cx="1383573" cy="830144"/>
            </a:xfrm>
            <a:prstGeom prst="rect">
              <a:avLst/>
            </a:prstGeom>
          </p:spPr>
        </p:pic>
      </p:grpSp>
      <p:cxnSp>
        <p:nvCxnSpPr>
          <p:cNvPr id="45" name="Straight Arrow Connector 44">
            <a:extLst>
              <a:ext uri="{FF2B5EF4-FFF2-40B4-BE49-F238E27FC236}">
                <a16:creationId xmlns:a16="http://schemas.microsoft.com/office/drawing/2014/main" id="{8960963C-BB62-45EC-ABEF-0018DDD64607}"/>
              </a:ext>
            </a:extLst>
          </p:cNvPr>
          <p:cNvCxnSpPr>
            <a:cxnSpLocks/>
          </p:cNvCxnSpPr>
          <p:nvPr/>
        </p:nvCxnSpPr>
        <p:spPr>
          <a:xfrm flipV="1">
            <a:off x="1833805" y="1908830"/>
            <a:ext cx="5862285" cy="20210"/>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sp>
        <p:nvSpPr>
          <p:cNvPr id="48" name="Rectangle: Rounded Corners 47">
            <a:extLst>
              <a:ext uri="{FF2B5EF4-FFF2-40B4-BE49-F238E27FC236}">
                <a16:creationId xmlns:a16="http://schemas.microsoft.com/office/drawing/2014/main" id="{E94C44D6-8931-4241-8B38-963028D27469}"/>
              </a:ext>
            </a:extLst>
          </p:cNvPr>
          <p:cNvSpPr>
            <a:spLocks noChangeAspect="1"/>
          </p:cNvSpPr>
          <p:nvPr/>
        </p:nvSpPr>
        <p:spPr>
          <a:xfrm>
            <a:off x="671996" y="1011917"/>
            <a:ext cx="1069848" cy="364541"/>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AD Botnet</a:t>
            </a:r>
          </a:p>
          <a:p>
            <a:pPr algn="ctr"/>
            <a:r>
              <a:rPr lang="en-US" sz="1200" dirty="0"/>
              <a:t>Controller</a:t>
            </a:r>
            <a:endParaRPr lang="en-AU" sz="1200" dirty="0"/>
          </a:p>
        </p:txBody>
      </p:sp>
      <p:sp>
        <p:nvSpPr>
          <p:cNvPr id="49" name="Rectangle: Rounded Corners 48">
            <a:extLst>
              <a:ext uri="{FF2B5EF4-FFF2-40B4-BE49-F238E27FC236}">
                <a16:creationId xmlns:a16="http://schemas.microsoft.com/office/drawing/2014/main" id="{EB27EF86-91EB-4C8F-AAF0-6650F9DFF584}"/>
              </a:ext>
            </a:extLst>
          </p:cNvPr>
          <p:cNvSpPr>
            <a:spLocks noChangeAspect="1"/>
          </p:cNvSpPr>
          <p:nvPr/>
        </p:nvSpPr>
        <p:spPr>
          <a:xfrm>
            <a:off x="2353619" y="5952185"/>
            <a:ext cx="1073426" cy="365760"/>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AD Botnet</a:t>
            </a:r>
          </a:p>
          <a:p>
            <a:pPr algn="ctr"/>
            <a:r>
              <a:rPr lang="en-US" sz="1200" dirty="0"/>
              <a:t>Bot</a:t>
            </a:r>
            <a:endParaRPr lang="en-AU" sz="1200" dirty="0"/>
          </a:p>
        </p:txBody>
      </p:sp>
      <p:sp>
        <p:nvSpPr>
          <p:cNvPr id="50" name="Rectangle: Rounded Corners 49">
            <a:extLst>
              <a:ext uri="{FF2B5EF4-FFF2-40B4-BE49-F238E27FC236}">
                <a16:creationId xmlns:a16="http://schemas.microsoft.com/office/drawing/2014/main" id="{94093855-B8E7-425A-B34A-81CB82C9A9A4}"/>
              </a:ext>
            </a:extLst>
          </p:cNvPr>
          <p:cNvSpPr>
            <a:spLocks noChangeAspect="1"/>
          </p:cNvSpPr>
          <p:nvPr/>
        </p:nvSpPr>
        <p:spPr>
          <a:xfrm>
            <a:off x="8764955" y="5952185"/>
            <a:ext cx="1073426" cy="365760"/>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AD Botnet</a:t>
            </a:r>
          </a:p>
          <a:p>
            <a:pPr algn="ctr"/>
            <a:r>
              <a:rPr lang="en-US" sz="1200" dirty="0"/>
              <a:t>Bot</a:t>
            </a:r>
            <a:endParaRPr lang="en-AU" sz="1200" dirty="0"/>
          </a:p>
        </p:txBody>
      </p:sp>
      <p:sp>
        <p:nvSpPr>
          <p:cNvPr id="51" name="Rectangle: Rounded Corners 50">
            <a:extLst>
              <a:ext uri="{FF2B5EF4-FFF2-40B4-BE49-F238E27FC236}">
                <a16:creationId xmlns:a16="http://schemas.microsoft.com/office/drawing/2014/main" id="{67CBA940-6CA1-43FD-ABAF-12EAC4FB02BF}"/>
              </a:ext>
            </a:extLst>
          </p:cNvPr>
          <p:cNvSpPr/>
          <p:nvPr/>
        </p:nvSpPr>
        <p:spPr>
          <a:xfrm>
            <a:off x="2374648" y="2558395"/>
            <a:ext cx="2119248" cy="701040"/>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 Botnet </a:t>
            </a:r>
          </a:p>
          <a:p>
            <a:pPr algn="ctr"/>
            <a:r>
              <a:rPr lang="en-US" dirty="0"/>
              <a:t>Control Instructions</a:t>
            </a:r>
            <a:endParaRPr lang="en-AU" dirty="0"/>
          </a:p>
        </p:txBody>
      </p:sp>
      <p:cxnSp>
        <p:nvCxnSpPr>
          <p:cNvPr id="52" name="Straight Connector 51">
            <a:extLst>
              <a:ext uri="{FF2B5EF4-FFF2-40B4-BE49-F238E27FC236}">
                <a16:creationId xmlns:a16="http://schemas.microsoft.com/office/drawing/2014/main" id="{60658825-3372-46A9-8909-A1AC89A90FD4}"/>
              </a:ext>
            </a:extLst>
          </p:cNvPr>
          <p:cNvCxnSpPr>
            <a:cxnSpLocks/>
          </p:cNvCxnSpPr>
          <p:nvPr/>
        </p:nvCxnSpPr>
        <p:spPr>
          <a:xfrm flipH="1">
            <a:off x="3765160" y="2022581"/>
            <a:ext cx="380366" cy="46078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7DD6B8C-04E9-484D-B71B-807DB4473339}"/>
              </a:ext>
            </a:extLst>
          </p:cNvPr>
          <p:cNvSpPr txBox="1"/>
          <p:nvPr/>
        </p:nvSpPr>
        <p:spPr>
          <a:xfrm>
            <a:off x="4723006" y="1513967"/>
            <a:ext cx="1196931" cy="400110"/>
          </a:xfrm>
          <a:prstGeom prst="rect">
            <a:avLst/>
          </a:prstGeom>
          <a:noFill/>
        </p:spPr>
        <p:txBody>
          <a:bodyPr wrap="none" rtlCol="0">
            <a:spAutoFit/>
          </a:bodyPr>
          <a:lstStyle/>
          <a:p>
            <a:r>
              <a:rPr lang="en-US" sz="2000" b="1" dirty="0">
                <a:solidFill>
                  <a:srgbClr val="FF0000"/>
                </a:solidFill>
              </a:rPr>
              <a:t>GraphAPI</a:t>
            </a:r>
            <a:endParaRPr lang="en-AU" sz="2000" b="1" dirty="0">
              <a:solidFill>
                <a:srgbClr val="FF0000"/>
              </a:solidFill>
            </a:endParaRPr>
          </a:p>
        </p:txBody>
      </p:sp>
    </p:spTree>
    <p:extLst>
      <p:ext uri="{BB962C8B-B14F-4D97-AF65-F5344CB8AC3E}">
        <p14:creationId xmlns:p14="http://schemas.microsoft.com/office/powerpoint/2010/main" val="30825645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0515600" cy="1325563"/>
          </a:xfrm>
        </p:spPr>
        <p:txBody>
          <a:bodyPr/>
          <a:lstStyle/>
          <a:p>
            <a:pPr marL="225425"/>
            <a:r>
              <a:rPr lang="en-AU" dirty="0"/>
              <a:t>Live Demo</a:t>
            </a:r>
            <a:endParaRPr lang="en-US" dirty="0"/>
          </a:p>
        </p:txBody>
      </p:sp>
      <p:sp>
        <p:nvSpPr>
          <p:cNvPr id="2" name="Content Placeholder 1"/>
          <p:cNvSpPr>
            <a:spLocks noGrp="1"/>
          </p:cNvSpPr>
          <p:nvPr>
            <p:ph idx="1"/>
          </p:nvPr>
        </p:nvSpPr>
        <p:spPr>
          <a:xfrm>
            <a:off x="838199" y="1390997"/>
            <a:ext cx="11353801" cy="4904872"/>
          </a:xfrm>
        </p:spPr>
        <p:txBody>
          <a:bodyPr>
            <a:normAutofit fontScale="92500" lnSpcReduction="10000"/>
          </a:bodyPr>
          <a:lstStyle/>
          <a:p>
            <a:pPr marL="0" indent="0">
              <a:buNone/>
            </a:pPr>
            <a:r>
              <a:rPr lang="en-US" b="1" dirty="0"/>
              <a:t>Data Exfiltration via Azure AD / </a:t>
            </a:r>
            <a:r>
              <a:rPr lang="en-US" b="1" dirty="0" err="1"/>
              <a:t>GraphAPI</a:t>
            </a:r>
            <a:endParaRPr lang="en-US" b="1" dirty="0"/>
          </a:p>
          <a:p>
            <a:endParaRPr lang="en-US" dirty="0"/>
          </a:p>
          <a:p>
            <a:r>
              <a:rPr lang="en-US" dirty="0"/>
              <a:t>AD Botnet pushes data into an attribute</a:t>
            </a:r>
          </a:p>
          <a:p>
            <a:endParaRPr lang="en-US" dirty="0"/>
          </a:p>
          <a:p>
            <a:r>
              <a:rPr lang="en-US" dirty="0"/>
              <a:t>AD Sync’s to Azure AD</a:t>
            </a:r>
          </a:p>
          <a:p>
            <a:endParaRPr lang="en-US" dirty="0"/>
          </a:p>
          <a:p>
            <a:r>
              <a:rPr lang="en-US" dirty="0"/>
              <a:t>Authenticate as standard user to </a:t>
            </a:r>
            <a:r>
              <a:rPr lang="en-US" dirty="0" err="1"/>
              <a:t>GraphAPI</a:t>
            </a:r>
            <a:endParaRPr lang="en-US" dirty="0"/>
          </a:p>
          <a:p>
            <a:endParaRPr lang="en-US" dirty="0"/>
          </a:p>
          <a:p>
            <a:r>
              <a:rPr lang="en-US" dirty="0"/>
              <a:t>List the user attributes</a:t>
            </a:r>
          </a:p>
          <a:p>
            <a:endParaRPr lang="en-US" dirty="0"/>
          </a:p>
          <a:p>
            <a:r>
              <a:rPr lang="en-US" dirty="0"/>
              <a:t>Extract the data</a:t>
            </a:r>
          </a:p>
          <a:p>
            <a:pPr lvl="1"/>
            <a:endParaRPr lang="en-US" dirty="0"/>
          </a:p>
          <a:p>
            <a:pPr lvl="1"/>
            <a:endParaRPr lang="en-US" dirty="0"/>
          </a:p>
          <a:p>
            <a:pPr lvl="1"/>
            <a:endParaRPr lang="en-US" dirty="0"/>
          </a:p>
        </p:txBody>
      </p:sp>
      <p:pic>
        <p:nvPicPr>
          <p:cNvPr id="4" name="Picture 3">
            <a:extLst>
              <a:ext uri="{FF2B5EF4-FFF2-40B4-BE49-F238E27FC236}">
                <a16:creationId xmlns:a16="http://schemas.microsoft.com/office/drawing/2014/main" id="{A2842449-3155-4D4A-AD32-AAB7B6837E46}"/>
              </a:ext>
            </a:extLst>
          </p:cNvPr>
          <p:cNvPicPr>
            <a:picLocks noChangeAspect="1"/>
          </p:cNvPicPr>
          <p:nvPr/>
        </p:nvPicPr>
        <p:blipFill>
          <a:blip r:embed="rId2"/>
          <a:stretch>
            <a:fillRect/>
          </a:stretch>
        </p:blipFill>
        <p:spPr>
          <a:xfrm>
            <a:off x="7809875" y="1360361"/>
            <a:ext cx="7370159" cy="5527619"/>
          </a:xfrm>
          <a:prstGeom prst="rect">
            <a:avLst/>
          </a:prstGeom>
        </p:spPr>
      </p:pic>
    </p:spTree>
    <p:extLst>
      <p:ext uri="{BB962C8B-B14F-4D97-AF65-F5344CB8AC3E}">
        <p14:creationId xmlns:p14="http://schemas.microsoft.com/office/powerpoint/2010/main" val="3105645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0515600" cy="1325563"/>
          </a:xfrm>
        </p:spPr>
        <p:txBody>
          <a:bodyPr/>
          <a:lstStyle/>
          <a:p>
            <a:pPr marL="225425"/>
            <a:r>
              <a:rPr lang="en-US" dirty="0"/>
              <a:t>Who are we?</a:t>
            </a:r>
          </a:p>
        </p:txBody>
      </p:sp>
      <p:sp>
        <p:nvSpPr>
          <p:cNvPr id="2" name="Content Placeholder 1"/>
          <p:cNvSpPr>
            <a:spLocks noGrp="1"/>
          </p:cNvSpPr>
          <p:nvPr>
            <p:ph idx="1"/>
          </p:nvPr>
        </p:nvSpPr>
        <p:spPr>
          <a:xfrm>
            <a:off x="838200" y="1325562"/>
            <a:ext cx="10515600" cy="5087113"/>
          </a:xfrm>
        </p:spPr>
        <p:txBody>
          <a:bodyPr>
            <a:normAutofit fontScale="92500" lnSpcReduction="10000"/>
          </a:bodyPr>
          <a:lstStyle/>
          <a:p>
            <a:r>
              <a:rPr lang="en-US" dirty="0"/>
              <a:t>Paul Kalinin</a:t>
            </a:r>
          </a:p>
          <a:p>
            <a:pPr lvl="1"/>
            <a:r>
              <a:rPr lang="en-US" dirty="0"/>
              <a:t>Senior Security Consultant, Threat Intelligence Pty Ltd (</a:t>
            </a:r>
            <a:r>
              <a:rPr lang="en-US" dirty="0">
                <a:hlinkClick r:id="rId2"/>
              </a:rPr>
              <a:t>www.threatintelligence.com</a:t>
            </a:r>
            <a:r>
              <a:rPr lang="en-US" dirty="0"/>
              <a:t>)</a:t>
            </a:r>
          </a:p>
          <a:p>
            <a:pPr lvl="1"/>
            <a:r>
              <a:rPr lang="en-US" dirty="0"/>
              <a:t>Certs: CREST, CEH, </a:t>
            </a:r>
            <a:r>
              <a:rPr lang="en-AU" dirty="0"/>
              <a:t>CISSP, PCI QSA</a:t>
            </a:r>
            <a:endParaRPr lang="en-US" dirty="0"/>
          </a:p>
          <a:p>
            <a:pPr lvl="2"/>
            <a:endParaRPr lang="en-US" dirty="0"/>
          </a:p>
          <a:p>
            <a:r>
              <a:rPr lang="en-US" dirty="0"/>
              <a:t>Penetration Tester, Security Specialist and Security Researcher</a:t>
            </a:r>
          </a:p>
          <a:p>
            <a:pPr lvl="1"/>
            <a:r>
              <a:rPr lang="en-US" dirty="0"/>
              <a:t>Black Hat Training		Practical Threat Intelligence</a:t>
            </a:r>
          </a:p>
          <a:p>
            <a:pPr lvl="1"/>
            <a:r>
              <a:rPr lang="en-US" dirty="0"/>
              <a:t>Black Hat Presentation	The Active Directory Botnet</a:t>
            </a:r>
          </a:p>
          <a:p>
            <a:pPr lvl="1"/>
            <a:r>
              <a:rPr lang="en-US" dirty="0"/>
              <a:t>Specialty			Internal Infrastructure and Wireless Penetration Testing</a:t>
            </a:r>
          </a:p>
          <a:p>
            <a:pPr lvl="1"/>
            <a:r>
              <a:rPr lang="en-US" dirty="0"/>
              <a:t>Specialty			Red Team Penetration Testing</a:t>
            </a:r>
          </a:p>
          <a:p>
            <a:pPr lvl="1"/>
            <a:r>
              <a:rPr lang="en-US" dirty="0"/>
              <a:t>Specialty			Web and Mobile Penetration Testing</a:t>
            </a:r>
          </a:p>
          <a:p>
            <a:pPr lvl="1"/>
            <a:r>
              <a:rPr lang="en-US" dirty="0"/>
              <a:t>Specialty			Cyber Threat Intelligence Analyst</a:t>
            </a:r>
          </a:p>
          <a:p>
            <a:pPr lvl="1"/>
            <a:r>
              <a:rPr lang="en-US" dirty="0"/>
              <a:t>Specialty			Attack Design, Development and Weaponization</a:t>
            </a:r>
          </a:p>
          <a:p>
            <a:pPr lvl="1"/>
            <a:r>
              <a:rPr lang="en-US" dirty="0"/>
              <a:t>Specialty			Security Architecture and Governance</a:t>
            </a:r>
          </a:p>
          <a:p>
            <a:pPr marL="457200" lvl="1" indent="0">
              <a:buNone/>
            </a:pPr>
            <a:r>
              <a:rPr lang="en-US" dirty="0"/>
              <a:t> </a:t>
            </a:r>
          </a:p>
        </p:txBody>
      </p:sp>
    </p:spTree>
    <p:extLst>
      <p:ext uri="{BB962C8B-B14F-4D97-AF65-F5344CB8AC3E}">
        <p14:creationId xmlns:p14="http://schemas.microsoft.com/office/powerpoint/2010/main" val="32139735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0515600" cy="1325563"/>
          </a:xfrm>
        </p:spPr>
        <p:txBody>
          <a:bodyPr/>
          <a:lstStyle/>
          <a:p>
            <a:pPr marL="225425"/>
            <a:r>
              <a:rPr lang="en-AU" dirty="0"/>
              <a:t>Remote Command &amp; Control Options</a:t>
            </a:r>
            <a:endParaRPr lang="en-US" dirty="0"/>
          </a:p>
        </p:txBody>
      </p:sp>
      <p:sp>
        <p:nvSpPr>
          <p:cNvPr id="2" name="Content Placeholder 1"/>
          <p:cNvSpPr>
            <a:spLocks noGrp="1"/>
          </p:cNvSpPr>
          <p:nvPr>
            <p:ph idx="1"/>
          </p:nvPr>
        </p:nvSpPr>
        <p:spPr>
          <a:xfrm>
            <a:off x="344775" y="1390997"/>
            <a:ext cx="11847226" cy="4477788"/>
          </a:xfrm>
        </p:spPr>
        <p:txBody>
          <a:bodyPr>
            <a:normAutofit lnSpcReduction="10000"/>
          </a:bodyPr>
          <a:lstStyle/>
          <a:p>
            <a:r>
              <a:rPr lang="en-US" dirty="0"/>
              <a:t>What other options do we have?</a:t>
            </a:r>
          </a:p>
          <a:p>
            <a:endParaRPr lang="en-US" dirty="0"/>
          </a:p>
          <a:p>
            <a:pPr lvl="1"/>
            <a:r>
              <a:rPr lang="en-US" dirty="0"/>
              <a:t>AD Botnet Bind TCP Handler</a:t>
            </a:r>
          </a:p>
          <a:p>
            <a:pPr lvl="1"/>
            <a:endParaRPr lang="en-US" dirty="0"/>
          </a:p>
          <a:p>
            <a:pPr lvl="2"/>
            <a:r>
              <a:rPr lang="en-US" dirty="0"/>
              <a:t>Setup a local bind handler on the bot (in DMZ)</a:t>
            </a:r>
          </a:p>
          <a:p>
            <a:pPr lvl="2"/>
            <a:r>
              <a:rPr lang="en-US" dirty="0"/>
              <a:t>Connect from a system on the internet</a:t>
            </a:r>
          </a:p>
          <a:p>
            <a:pPr lvl="2"/>
            <a:r>
              <a:rPr lang="en-US" dirty="0"/>
              <a:t>Tunnel shell through AD to an internal bot</a:t>
            </a:r>
          </a:p>
          <a:p>
            <a:pPr lvl="1"/>
            <a:endParaRPr lang="en-US" dirty="0"/>
          </a:p>
          <a:p>
            <a:pPr lvl="1"/>
            <a:r>
              <a:rPr lang="en-US" dirty="0"/>
              <a:t>AD Botnet Reverse TCP Handler</a:t>
            </a:r>
          </a:p>
          <a:p>
            <a:pPr lvl="1"/>
            <a:endParaRPr lang="en-US" dirty="0"/>
          </a:p>
          <a:p>
            <a:pPr lvl="2"/>
            <a:r>
              <a:rPr lang="en-US" dirty="0"/>
              <a:t>Connect out to a system on the internet</a:t>
            </a:r>
          </a:p>
          <a:p>
            <a:pPr lvl="2"/>
            <a:r>
              <a:rPr lang="en-US" dirty="0"/>
              <a:t>Tunnel shell through AD to an internal bot</a:t>
            </a:r>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9042371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0515600" cy="1325563"/>
          </a:xfrm>
        </p:spPr>
        <p:txBody>
          <a:bodyPr/>
          <a:lstStyle/>
          <a:p>
            <a:pPr marL="236538"/>
            <a:r>
              <a:rPr lang="en-AU" dirty="0"/>
              <a:t>ADBN Bind TCP Handler</a:t>
            </a:r>
            <a:endParaRPr lang="en-US" dirty="0"/>
          </a:p>
        </p:txBody>
      </p:sp>
      <p:sp>
        <p:nvSpPr>
          <p:cNvPr id="8" name="Oval 7">
            <a:extLst>
              <a:ext uri="{FF2B5EF4-FFF2-40B4-BE49-F238E27FC236}">
                <a16:creationId xmlns:a16="http://schemas.microsoft.com/office/drawing/2014/main" id="{AAC54E8C-7449-4DE0-8DCC-F06E90793E2F}"/>
              </a:ext>
            </a:extLst>
          </p:cNvPr>
          <p:cNvSpPr/>
          <p:nvPr/>
        </p:nvSpPr>
        <p:spPr>
          <a:xfrm>
            <a:off x="4831864" y="2011363"/>
            <a:ext cx="2528272" cy="22449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A1C08403-5CF1-4112-B4B1-50E8911357A6}"/>
              </a:ext>
            </a:extLst>
          </p:cNvPr>
          <p:cNvPicPr>
            <a:picLocks noChangeAspect="1"/>
          </p:cNvPicPr>
          <p:nvPr/>
        </p:nvPicPr>
        <p:blipFill>
          <a:blip r:embed="rId3"/>
          <a:stretch>
            <a:fillRect/>
          </a:stretch>
        </p:blipFill>
        <p:spPr>
          <a:xfrm>
            <a:off x="5509260" y="2547085"/>
            <a:ext cx="1173480" cy="1173480"/>
          </a:xfrm>
          <a:prstGeom prst="rect">
            <a:avLst/>
          </a:prstGeom>
        </p:spPr>
      </p:pic>
      <p:sp>
        <p:nvSpPr>
          <p:cNvPr id="17" name="Oval 16">
            <a:extLst>
              <a:ext uri="{FF2B5EF4-FFF2-40B4-BE49-F238E27FC236}">
                <a16:creationId xmlns:a16="http://schemas.microsoft.com/office/drawing/2014/main" id="{7E16FF1B-8B2C-4D9A-9A28-AB2D621EEAD3}"/>
              </a:ext>
            </a:extLst>
          </p:cNvPr>
          <p:cNvSpPr/>
          <p:nvPr/>
        </p:nvSpPr>
        <p:spPr>
          <a:xfrm>
            <a:off x="8143565" y="1396768"/>
            <a:ext cx="3865597" cy="33786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8" name="Group 17">
            <a:extLst>
              <a:ext uri="{FF2B5EF4-FFF2-40B4-BE49-F238E27FC236}">
                <a16:creationId xmlns:a16="http://schemas.microsoft.com/office/drawing/2014/main" id="{26F0A497-E48D-414D-9460-E0AC7488C717}"/>
              </a:ext>
            </a:extLst>
          </p:cNvPr>
          <p:cNvGrpSpPr/>
          <p:nvPr/>
        </p:nvGrpSpPr>
        <p:grpSpPr>
          <a:xfrm>
            <a:off x="8265525" y="2718753"/>
            <a:ext cx="1383573" cy="830144"/>
            <a:chOff x="2198955" y="3530911"/>
            <a:chExt cx="1383573" cy="830144"/>
          </a:xfrm>
        </p:grpSpPr>
        <p:pic>
          <p:nvPicPr>
            <p:cNvPr id="19" name="Picture 18">
              <a:extLst>
                <a:ext uri="{FF2B5EF4-FFF2-40B4-BE49-F238E27FC236}">
                  <a16:creationId xmlns:a16="http://schemas.microsoft.com/office/drawing/2014/main" id="{672ABB23-D79B-4F41-8846-87646A5F7F53}"/>
                </a:ext>
              </a:extLst>
            </p:cNvPr>
            <p:cNvPicPr>
              <a:picLocks noChangeAspect="1"/>
            </p:cNvPicPr>
            <p:nvPr/>
          </p:nvPicPr>
          <p:blipFill>
            <a:blip r:embed="rId4"/>
            <a:stretch>
              <a:fillRect/>
            </a:stretch>
          </p:blipFill>
          <p:spPr>
            <a:xfrm>
              <a:off x="2198955" y="3530911"/>
              <a:ext cx="1382754" cy="830144"/>
            </a:xfrm>
            <a:prstGeom prst="rect">
              <a:avLst/>
            </a:prstGeom>
          </p:spPr>
        </p:pic>
        <p:pic>
          <p:nvPicPr>
            <p:cNvPr id="20" name="Picture 19">
              <a:extLst>
                <a:ext uri="{FF2B5EF4-FFF2-40B4-BE49-F238E27FC236}">
                  <a16:creationId xmlns:a16="http://schemas.microsoft.com/office/drawing/2014/main" id="{FE251C4B-1A27-4D0C-BBAD-5464DA1E3AB6}"/>
                </a:ext>
              </a:extLst>
            </p:cNvPr>
            <p:cNvPicPr>
              <a:picLocks noChangeAspect="1"/>
            </p:cNvPicPr>
            <p:nvPr/>
          </p:nvPicPr>
          <p:blipFill>
            <a:blip r:embed="rId5"/>
            <a:stretch>
              <a:fillRect/>
            </a:stretch>
          </p:blipFill>
          <p:spPr>
            <a:xfrm>
              <a:off x="2198955" y="3530911"/>
              <a:ext cx="1383573" cy="830144"/>
            </a:xfrm>
            <a:prstGeom prst="rect">
              <a:avLst/>
            </a:prstGeom>
          </p:spPr>
        </p:pic>
      </p:grpSp>
      <p:pic>
        <p:nvPicPr>
          <p:cNvPr id="22" name="Picture 21">
            <a:extLst>
              <a:ext uri="{FF2B5EF4-FFF2-40B4-BE49-F238E27FC236}">
                <a16:creationId xmlns:a16="http://schemas.microsoft.com/office/drawing/2014/main" id="{2F2DB737-924D-42ED-AB83-9570FEE0FB5B}"/>
              </a:ext>
            </a:extLst>
          </p:cNvPr>
          <p:cNvPicPr>
            <a:picLocks noChangeAspect="1"/>
          </p:cNvPicPr>
          <p:nvPr/>
        </p:nvPicPr>
        <p:blipFill>
          <a:blip r:embed="rId6"/>
          <a:stretch>
            <a:fillRect/>
          </a:stretch>
        </p:blipFill>
        <p:spPr>
          <a:xfrm>
            <a:off x="4125689" y="2735519"/>
            <a:ext cx="654055" cy="701164"/>
          </a:xfrm>
          <a:prstGeom prst="rect">
            <a:avLst/>
          </a:prstGeom>
        </p:spPr>
      </p:pic>
      <p:pic>
        <p:nvPicPr>
          <p:cNvPr id="23" name="Picture 22">
            <a:extLst>
              <a:ext uri="{FF2B5EF4-FFF2-40B4-BE49-F238E27FC236}">
                <a16:creationId xmlns:a16="http://schemas.microsoft.com/office/drawing/2014/main" id="{5C294698-0951-492B-8807-F2BB6A82661C}"/>
              </a:ext>
            </a:extLst>
          </p:cNvPr>
          <p:cNvPicPr>
            <a:picLocks noChangeAspect="1"/>
          </p:cNvPicPr>
          <p:nvPr/>
        </p:nvPicPr>
        <p:blipFill>
          <a:blip r:embed="rId6"/>
          <a:stretch>
            <a:fillRect/>
          </a:stretch>
        </p:blipFill>
        <p:spPr>
          <a:xfrm>
            <a:off x="7424823" y="2735519"/>
            <a:ext cx="654055" cy="701164"/>
          </a:xfrm>
          <a:prstGeom prst="rect">
            <a:avLst/>
          </a:prstGeom>
        </p:spPr>
      </p:pic>
      <p:cxnSp>
        <p:nvCxnSpPr>
          <p:cNvPr id="29" name="Straight Arrow Connector 28">
            <a:extLst>
              <a:ext uri="{FF2B5EF4-FFF2-40B4-BE49-F238E27FC236}">
                <a16:creationId xmlns:a16="http://schemas.microsoft.com/office/drawing/2014/main" id="{7242783F-EE9B-425E-96CF-DB4B360FE11B}"/>
              </a:ext>
            </a:extLst>
          </p:cNvPr>
          <p:cNvCxnSpPr>
            <a:cxnSpLocks/>
          </p:cNvCxnSpPr>
          <p:nvPr/>
        </p:nvCxnSpPr>
        <p:spPr>
          <a:xfrm flipH="1">
            <a:off x="6434139" y="3086101"/>
            <a:ext cx="1944862" cy="0"/>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sp>
        <p:nvSpPr>
          <p:cNvPr id="40" name="Rectangle: Rounded Corners 39">
            <a:extLst>
              <a:ext uri="{FF2B5EF4-FFF2-40B4-BE49-F238E27FC236}">
                <a16:creationId xmlns:a16="http://schemas.microsoft.com/office/drawing/2014/main" id="{4B8CB922-D6FB-4881-8172-4233EBB5DB01}"/>
              </a:ext>
            </a:extLst>
          </p:cNvPr>
          <p:cNvSpPr/>
          <p:nvPr/>
        </p:nvSpPr>
        <p:spPr>
          <a:xfrm>
            <a:off x="8264705" y="5172759"/>
            <a:ext cx="1383574" cy="701040"/>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ADBN</a:t>
            </a:r>
          </a:p>
          <a:p>
            <a:pPr algn="ctr"/>
            <a:r>
              <a:rPr lang="en-US" dirty="0"/>
              <a:t>Bot</a:t>
            </a:r>
            <a:endParaRPr lang="en-AU" dirty="0"/>
          </a:p>
        </p:txBody>
      </p:sp>
      <p:sp>
        <p:nvSpPr>
          <p:cNvPr id="41" name="Rectangle: Rounded Corners 40">
            <a:extLst>
              <a:ext uri="{FF2B5EF4-FFF2-40B4-BE49-F238E27FC236}">
                <a16:creationId xmlns:a16="http://schemas.microsoft.com/office/drawing/2014/main" id="{087F5B6C-8AEA-4DEC-AD4C-A59B2BA61F69}"/>
              </a:ext>
            </a:extLst>
          </p:cNvPr>
          <p:cNvSpPr/>
          <p:nvPr/>
        </p:nvSpPr>
        <p:spPr>
          <a:xfrm>
            <a:off x="5067300" y="5175553"/>
            <a:ext cx="2057400" cy="701040"/>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Domain</a:t>
            </a:r>
          </a:p>
          <a:p>
            <a:pPr algn="ctr"/>
            <a:r>
              <a:rPr lang="en-US" dirty="0"/>
              <a:t>Controller</a:t>
            </a:r>
            <a:endParaRPr lang="en-AU" dirty="0"/>
          </a:p>
        </p:txBody>
      </p:sp>
      <p:pic>
        <p:nvPicPr>
          <p:cNvPr id="27" name="Picture 26">
            <a:extLst>
              <a:ext uri="{FF2B5EF4-FFF2-40B4-BE49-F238E27FC236}">
                <a16:creationId xmlns:a16="http://schemas.microsoft.com/office/drawing/2014/main" id="{337E3AA1-AE90-4C74-9AA4-2F1BC7B623E9}"/>
              </a:ext>
            </a:extLst>
          </p:cNvPr>
          <p:cNvPicPr>
            <a:picLocks noChangeAspect="1"/>
          </p:cNvPicPr>
          <p:nvPr/>
        </p:nvPicPr>
        <p:blipFill>
          <a:blip r:embed="rId4"/>
          <a:stretch>
            <a:fillRect/>
          </a:stretch>
        </p:blipFill>
        <p:spPr>
          <a:xfrm>
            <a:off x="10434392" y="2671028"/>
            <a:ext cx="1382754" cy="830144"/>
          </a:xfrm>
          <a:prstGeom prst="rect">
            <a:avLst/>
          </a:prstGeom>
        </p:spPr>
      </p:pic>
      <p:cxnSp>
        <p:nvCxnSpPr>
          <p:cNvPr id="31" name="Straight Arrow Connector 30">
            <a:extLst>
              <a:ext uri="{FF2B5EF4-FFF2-40B4-BE49-F238E27FC236}">
                <a16:creationId xmlns:a16="http://schemas.microsoft.com/office/drawing/2014/main" id="{AAD9A938-0A4E-4171-90EE-D68CC27619DA}"/>
              </a:ext>
            </a:extLst>
          </p:cNvPr>
          <p:cNvCxnSpPr>
            <a:cxnSpLocks/>
            <a:stCxn id="27" idx="1"/>
          </p:cNvCxnSpPr>
          <p:nvPr/>
        </p:nvCxnSpPr>
        <p:spPr>
          <a:xfrm flipH="1">
            <a:off x="9543170" y="3086100"/>
            <a:ext cx="891222" cy="1"/>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pic>
        <p:nvPicPr>
          <p:cNvPr id="32" name="Picture 31">
            <a:extLst>
              <a:ext uri="{FF2B5EF4-FFF2-40B4-BE49-F238E27FC236}">
                <a16:creationId xmlns:a16="http://schemas.microsoft.com/office/drawing/2014/main" id="{94427B81-4918-41BB-A86C-387FE6A342E7}"/>
              </a:ext>
            </a:extLst>
          </p:cNvPr>
          <p:cNvPicPr>
            <a:picLocks noChangeAspect="1"/>
          </p:cNvPicPr>
          <p:nvPr/>
        </p:nvPicPr>
        <p:blipFill>
          <a:blip r:embed="rId4"/>
          <a:stretch>
            <a:fillRect/>
          </a:stretch>
        </p:blipFill>
        <p:spPr>
          <a:xfrm>
            <a:off x="10434392" y="1692910"/>
            <a:ext cx="1382754" cy="830144"/>
          </a:xfrm>
          <a:prstGeom prst="rect">
            <a:avLst/>
          </a:prstGeom>
        </p:spPr>
      </p:pic>
      <p:pic>
        <p:nvPicPr>
          <p:cNvPr id="33" name="Picture 32">
            <a:extLst>
              <a:ext uri="{FF2B5EF4-FFF2-40B4-BE49-F238E27FC236}">
                <a16:creationId xmlns:a16="http://schemas.microsoft.com/office/drawing/2014/main" id="{E8D4C65A-D9C2-4340-9CE4-233A7C7E5FE2}"/>
              </a:ext>
            </a:extLst>
          </p:cNvPr>
          <p:cNvPicPr>
            <a:picLocks noChangeAspect="1"/>
          </p:cNvPicPr>
          <p:nvPr/>
        </p:nvPicPr>
        <p:blipFill>
          <a:blip r:embed="rId4"/>
          <a:stretch>
            <a:fillRect/>
          </a:stretch>
        </p:blipFill>
        <p:spPr>
          <a:xfrm>
            <a:off x="10450003" y="3649146"/>
            <a:ext cx="1382754" cy="830144"/>
          </a:xfrm>
          <a:prstGeom prst="rect">
            <a:avLst/>
          </a:prstGeom>
        </p:spPr>
      </p:pic>
      <p:sp>
        <p:nvSpPr>
          <p:cNvPr id="34" name="Rectangle: Rounded Corners 33">
            <a:extLst>
              <a:ext uri="{FF2B5EF4-FFF2-40B4-BE49-F238E27FC236}">
                <a16:creationId xmlns:a16="http://schemas.microsoft.com/office/drawing/2014/main" id="{4081F1D9-58CD-40A0-AC50-2A0B091C7694}"/>
              </a:ext>
            </a:extLst>
          </p:cNvPr>
          <p:cNvSpPr/>
          <p:nvPr/>
        </p:nvSpPr>
        <p:spPr>
          <a:xfrm>
            <a:off x="10433573" y="5190504"/>
            <a:ext cx="1383573" cy="688549"/>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Remote</a:t>
            </a:r>
          </a:p>
          <a:p>
            <a:pPr algn="ctr"/>
            <a:r>
              <a:rPr lang="en-US" dirty="0"/>
              <a:t>Victims</a:t>
            </a:r>
            <a:endParaRPr lang="en-AU" dirty="0"/>
          </a:p>
        </p:txBody>
      </p:sp>
      <p:sp>
        <p:nvSpPr>
          <p:cNvPr id="35" name="Oval 34">
            <a:extLst>
              <a:ext uri="{FF2B5EF4-FFF2-40B4-BE49-F238E27FC236}">
                <a16:creationId xmlns:a16="http://schemas.microsoft.com/office/drawing/2014/main" id="{A418D4C2-4041-40C9-A70B-F1A4FDB6389D}"/>
              </a:ext>
            </a:extLst>
          </p:cNvPr>
          <p:cNvSpPr/>
          <p:nvPr/>
        </p:nvSpPr>
        <p:spPr>
          <a:xfrm>
            <a:off x="185590" y="1393237"/>
            <a:ext cx="3865597" cy="33786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6" name="Straight Arrow Connector 35">
            <a:extLst>
              <a:ext uri="{FF2B5EF4-FFF2-40B4-BE49-F238E27FC236}">
                <a16:creationId xmlns:a16="http://schemas.microsoft.com/office/drawing/2014/main" id="{FDC21DEA-F1D7-4858-A535-0659794A7CC5}"/>
              </a:ext>
            </a:extLst>
          </p:cNvPr>
          <p:cNvCxnSpPr>
            <a:cxnSpLocks/>
          </p:cNvCxnSpPr>
          <p:nvPr/>
        </p:nvCxnSpPr>
        <p:spPr>
          <a:xfrm flipH="1">
            <a:off x="3807313" y="3086100"/>
            <a:ext cx="1944862" cy="0"/>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38" name="Straight Arrow Connector 37">
            <a:extLst>
              <a:ext uri="{FF2B5EF4-FFF2-40B4-BE49-F238E27FC236}">
                <a16:creationId xmlns:a16="http://schemas.microsoft.com/office/drawing/2014/main" id="{181086DC-F61F-49B5-AE86-6039A1AE6453}"/>
              </a:ext>
            </a:extLst>
          </p:cNvPr>
          <p:cNvCxnSpPr>
            <a:cxnSpLocks/>
          </p:cNvCxnSpPr>
          <p:nvPr/>
        </p:nvCxnSpPr>
        <p:spPr>
          <a:xfrm flipH="1">
            <a:off x="1643443" y="3086101"/>
            <a:ext cx="891222" cy="1"/>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grpSp>
        <p:nvGrpSpPr>
          <p:cNvPr id="49" name="Group 48">
            <a:extLst>
              <a:ext uri="{FF2B5EF4-FFF2-40B4-BE49-F238E27FC236}">
                <a16:creationId xmlns:a16="http://schemas.microsoft.com/office/drawing/2014/main" id="{ABF3621B-2626-4F5B-A499-CEAB1CA71E2A}"/>
              </a:ext>
            </a:extLst>
          </p:cNvPr>
          <p:cNvGrpSpPr/>
          <p:nvPr/>
        </p:nvGrpSpPr>
        <p:grpSpPr>
          <a:xfrm>
            <a:off x="2545180" y="2718753"/>
            <a:ext cx="1383573" cy="830144"/>
            <a:chOff x="2198955" y="3530911"/>
            <a:chExt cx="1383573" cy="830144"/>
          </a:xfrm>
        </p:grpSpPr>
        <p:pic>
          <p:nvPicPr>
            <p:cNvPr id="50" name="Picture 49">
              <a:extLst>
                <a:ext uri="{FF2B5EF4-FFF2-40B4-BE49-F238E27FC236}">
                  <a16:creationId xmlns:a16="http://schemas.microsoft.com/office/drawing/2014/main" id="{7DC48805-DBCA-458E-BBEB-380787AF32CF}"/>
                </a:ext>
              </a:extLst>
            </p:cNvPr>
            <p:cNvPicPr>
              <a:picLocks noChangeAspect="1"/>
            </p:cNvPicPr>
            <p:nvPr/>
          </p:nvPicPr>
          <p:blipFill>
            <a:blip r:embed="rId4"/>
            <a:stretch>
              <a:fillRect/>
            </a:stretch>
          </p:blipFill>
          <p:spPr>
            <a:xfrm>
              <a:off x="2198955" y="3530911"/>
              <a:ext cx="1382754" cy="830144"/>
            </a:xfrm>
            <a:prstGeom prst="rect">
              <a:avLst/>
            </a:prstGeom>
          </p:spPr>
        </p:pic>
        <p:pic>
          <p:nvPicPr>
            <p:cNvPr id="51" name="Picture 50">
              <a:extLst>
                <a:ext uri="{FF2B5EF4-FFF2-40B4-BE49-F238E27FC236}">
                  <a16:creationId xmlns:a16="http://schemas.microsoft.com/office/drawing/2014/main" id="{395AE9D6-AC0A-4624-A102-81D50C1CDA6C}"/>
                </a:ext>
              </a:extLst>
            </p:cNvPr>
            <p:cNvPicPr>
              <a:picLocks noChangeAspect="1"/>
            </p:cNvPicPr>
            <p:nvPr/>
          </p:nvPicPr>
          <p:blipFill>
            <a:blip r:embed="rId5"/>
            <a:stretch>
              <a:fillRect/>
            </a:stretch>
          </p:blipFill>
          <p:spPr>
            <a:xfrm>
              <a:off x="2198955" y="3530911"/>
              <a:ext cx="1383573" cy="830144"/>
            </a:xfrm>
            <a:prstGeom prst="rect">
              <a:avLst/>
            </a:prstGeom>
          </p:spPr>
        </p:pic>
      </p:grpSp>
      <p:sp>
        <p:nvSpPr>
          <p:cNvPr id="52" name="Rectangle: Rounded Corners 51">
            <a:extLst>
              <a:ext uri="{FF2B5EF4-FFF2-40B4-BE49-F238E27FC236}">
                <a16:creationId xmlns:a16="http://schemas.microsoft.com/office/drawing/2014/main" id="{62679E6E-E9F4-47BF-97AF-0BEF16F3E944}"/>
              </a:ext>
            </a:extLst>
          </p:cNvPr>
          <p:cNvSpPr/>
          <p:nvPr/>
        </p:nvSpPr>
        <p:spPr>
          <a:xfrm>
            <a:off x="2543721" y="5175553"/>
            <a:ext cx="1383574" cy="701040"/>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ADBN</a:t>
            </a:r>
          </a:p>
          <a:p>
            <a:pPr algn="ctr"/>
            <a:r>
              <a:rPr lang="en-US" dirty="0"/>
              <a:t>Controller</a:t>
            </a:r>
            <a:endParaRPr lang="en-AU" dirty="0"/>
          </a:p>
        </p:txBody>
      </p:sp>
      <p:cxnSp>
        <p:nvCxnSpPr>
          <p:cNvPr id="53" name="Straight Arrow Connector 52">
            <a:extLst>
              <a:ext uri="{FF2B5EF4-FFF2-40B4-BE49-F238E27FC236}">
                <a16:creationId xmlns:a16="http://schemas.microsoft.com/office/drawing/2014/main" id="{A9A88989-A88E-4B81-81B2-007F05FD726E}"/>
              </a:ext>
            </a:extLst>
          </p:cNvPr>
          <p:cNvCxnSpPr>
            <a:cxnSpLocks/>
            <a:stCxn id="32" idx="1"/>
          </p:cNvCxnSpPr>
          <p:nvPr/>
        </p:nvCxnSpPr>
        <p:spPr>
          <a:xfrm flipH="1">
            <a:off x="9543170" y="2107982"/>
            <a:ext cx="891222" cy="901918"/>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54" name="Straight Arrow Connector 53">
            <a:extLst>
              <a:ext uri="{FF2B5EF4-FFF2-40B4-BE49-F238E27FC236}">
                <a16:creationId xmlns:a16="http://schemas.microsoft.com/office/drawing/2014/main" id="{D242E9CF-8459-4978-B9B6-106A60873DAB}"/>
              </a:ext>
            </a:extLst>
          </p:cNvPr>
          <p:cNvCxnSpPr>
            <a:cxnSpLocks/>
          </p:cNvCxnSpPr>
          <p:nvPr/>
        </p:nvCxnSpPr>
        <p:spPr>
          <a:xfrm flipH="1" flipV="1">
            <a:off x="9569562" y="3166623"/>
            <a:ext cx="880441" cy="822645"/>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grpSp>
        <p:nvGrpSpPr>
          <p:cNvPr id="59" name="Group 58">
            <a:extLst>
              <a:ext uri="{FF2B5EF4-FFF2-40B4-BE49-F238E27FC236}">
                <a16:creationId xmlns:a16="http://schemas.microsoft.com/office/drawing/2014/main" id="{75692304-CB74-44B2-AF59-0095D8B3AED6}"/>
              </a:ext>
            </a:extLst>
          </p:cNvPr>
          <p:cNvGrpSpPr/>
          <p:nvPr/>
        </p:nvGrpSpPr>
        <p:grpSpPr>
          <a:xfrm>
            <a:off x="352545" y="2744052"/>
            <a:ext cx="1382754" cy="830144"/>
            <a:chOff x="352545" y="2744052"/>
            <a:chExt cx="1382754" cy="830144"/>
          </a:xfrm>
        </p:grpSpPr>
        <p:pic>
          <p:nvPicPr>
            <p:cNvPr id="37" name="Picture 36">
              <a:extLst>
                <a:ext uri="{FF2B5EF4-FFF2-40B4-BE49-F238E27FC236}">
                  <a16:creationId xmlns:a16="http://schemas.microsoft.com/office/drawing/2014/main" id="{89744F19-FCD7-479A-A140-50BF0CA44663}"/>
                </a:ext>
              </a:extLst>
            </p:cNvPr>
            <p:cNvPicPr>
              <a:picLocks noChangeAspect="1"/>
            </p:cNvPicPr>
            <p:nvPr/>
          </p:nvPicPr>
          <p:blipFill>
            <a:blip r:embed="rId4"/>
            <a:stretch>
              <a:fillRect/>
            </a:stretch>
          </p:blipFill>
          <p:spPr>
            <a:xfrm>
              <a:off x="352545" y="2744052"/>
              <a:ext cx="1382754" cy="830144"/>
            </a:xfrm>
            <a:prstGeom prst="rect">
              <a:avLst/>
            </a:prstGeom>
          </p:spPr>
        </p:pic>
        <p:sp>
          <p:nvSpPr>
            <p:cNvPr id="24" name="Rectangle 23">
              <a:extLst>
                <a:ext uri="{FF2B5EF4-FFF2-40B4-BE49-F238E27FC236}">
                  <a16:creationId xmlns:a16="http://schemas.microsoft.com/office/drawing/2014/main" id="{CE5CD616-A945-46EF-A13E-93396188BC75}"/>
                </a:ext>
              </a:extLst>
            </p:cNvPr>
            <p:cNvSpPr/>
            <p:nvPr/>
          </p:nvSpPr>
          <p:spPr>
            <a:xfrm>
              <a:off x="509254" y="2774032"/>
              <a:ext cx="1071715" cy="6926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1" name="Picture 20">
              <a:extLst>
                <a:ext uri="{FF2B5EF4-FFF2-40B4-BE49-F238E27FC236}">
                  <a16:creationId xmlns:a16="http://schemas.microsoft.com/office/drawing/2014/main" id="{2CC9197B-0909-4EA0-8E8B-41F0E57EB8C5}"/>
                </a:ext>
              </a:extLst>
            </p:cNvPr>
            <p:cNvPicPr>
              <a:picLocks noChangeAspect="1"/>
            </p:cNvPicPr>
            <p:nvPr/>
          </p:nvPicPr>
          <p:blipFill>
            <a:blip r:embed="rId7"/>
            <a:stretch>
              <a:fillRect/>
            </a:stretch>
          </p:blipFill>
          <p:spPr>
            <a:xfrm>
              <a:off x="658309" y="2780568"/>
              <a:ext cx="736647" cy="718496"/>
            </a:xfrm>
            <a:prstGeom prst="rect">
              <a:avLst/>
            </a:prstGeom>
          </p:spPr>
        </p:pic>
      </p:grpSp>
      <p:sp>
        <p:nvSpPr>
          <p:cNvPr id="57" name="Rectangle: Rounded Corners 56">
            <a:extLst>
              <a:ext uri="{FF2B5EF4-FFF2-40B4-BE49-F238E27FC236}">
                <a16:creationId xmlns:a16="http://schemas.microsoft.com/office/drawing/2014/main" id="{11B61643-3C8E-4E3F-B22F-A43C5F9345A6}"/>
              </a:ext>
            </a:extLst>
          </p:cNvPr>
          <p:cNvSpPr/>
          <p:nvPr/>
        </p:nvSpPr>
        <p:spPr>
          <a:xfrm>
            <a:off x="352545" y="5193420"/>
            <a:ext cx="1383574" cy="701040"/>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Metasploit</a:t>
            </a:r>
            <a:endParaRPr lang="en-AU" dirty="0"/>
          </a:p>
        </p:txBody>
      </p:sp>
    </p:spTree>
    <p:extLst>
      <p:ext uri="{BB962C8B-B14F-4D97-AF65-F5344CB8AC3E}">
        <p14:creationId xmlns:p14="http://schemas.microsoft.com/office/powerpoint/2010/main" val="42895058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EA2A40-323F-485C-86D9-5289BCD431E2}"/>
              </a:ext>
            </a:extLst>
          </p:cNvPr>
          <p:cNvGrpSpPr/>
          <p:nvPr/>
        </p:nvGrpSpPr>
        <p:grpSpPr>
          <a:xfrm>
            <a:off x="784052" y="1124148"/>
            <a:ext cx="1382754" cy="830144"/>
            <a:chOff x="352545" y="3583492"/>
            <a:chExt cx="1382754" cy="830144"/>
          </a:xfrm>
        </p:grpSpPr>
        <p:pic>
          <p:nvPicPr>
            <p:cNvPr id="37" name="Picture 36">
              <a:extLst>
                <a:ext uri="{FF2B5EF4-FFF2-40B4-BE49-F238E27FC236}">
                  <a16:creationId xmlns:a16="http://schemas.microsoft.com/office/drawing/2014/main" id="{89744F19-FCD7-479A-A140-50BF0CA44663}"/>
                </a:ext>
              </a:extLst>
            </p:cNvPr>
            <p:cNvPicPr>
              <a:picLocks noChangeAspect="1"/>
            </p:cNvPicPr>
            <p:nvPr/>
          </p:nvPicPr>
          <p:blipFill>
            <a:blip r:embed="rId3"/>
            <a:stretch>
              <a:fillRect/>
            </a:stretch>
          </p:blipFill>
          <p:spPr>
            <a:xfrm>
              <a:off x="352545" y="3583492"/>
              <a:ext cx="1382754" cy="830144"/>
            </a:xfrm>
            <a:prstGeom prst="rect">
              <a:avLst/>
            </a:prstGeom>
          </p:spPr>
        </p:pic>
        <p:sp>
          <p:nvSpPr>
            <p:cNvPr id="24" name="Rectangle 23">
              <a:extLst>
                <a:ext uri="{FF2B5EF4-FFF2-40B4-BE49-F238E27FC236}">
                  <a16:creationId xmlns:a16="http://schemas.microsoft.com/office/drawing/2014/main" id="{CE5CD616-A945-46EF-A13E-93396188BC75}"/>
                </a:ext>
              </a:extLst>
            </p:cNvPr>
            <p:cNvSpPr/>
            <p:nvPr/>
          </p:nvSpPr>
          <p:spPr>
            <a:xfrm>
              <a:off x="509254" y="3613472"/>
              <a:ext cx="1071715" cy="6926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1" name="Picture 20">
              <a:extLst>
                <a:ext uri="{FF2B5EF4-FFF2-40B4-BE49-F238E27FC236}">
                  <a16:creationId xmlns:a16="http://schemas.microsoft.com/office/drawing/2014/main" id="{2CC9197B-0909-4EA0-8E8B-41F0E57EB8C5}"/>
                </a:ext>
              </a:extLst>
            </p:cNvPr>
            <p:cNvPicPr>
              <a:picLocks noChangeAspect="1"/>
            </p:cNvPicPr>
            <p:nvPr/>
          </p:nvPicPr>
          <p:blipFill>
            <a:blip r:embed="rId4"/>
            <a:stretch>
              <a:fillRect/>
            </a:stretch>
          </p:blipFill>
          <p:spPr>
            <a:xfrm>
              <a:off x="658309" y="3620008"/>
              <a:ext cx="736647" cy="718496"/>
            </a:xfrm>
            <a:prstGeom prst="rect">
              <a:avLst/>
            </a:prstGeom>
          </p:spPr>
        </p:pic>
      </p:grpSp>
      <p:sp>
        <p:nvSpPr>
          <p:cNvPr id="6" name="Title 1"/>
          <p:cNvSpPr>
            <a:spLocks noGrp="1"/>
          </p:cNvSpPr>
          <p:nvPr>
            <p:ph type="title"/>
          </p:nvPr>
        </p:nvSpPr>
        <p:spPr>
          <a:xfrm>
            <a:off x="0" y="0"/>
            <a:ext cx="10515600" cy="1325563"/>
          </a:xfrm>
        </p:spPr>
        <p:txBody>
          <a:bodyPr/>
          <a:lstStyle/>
          <a:p>
            <a:pPr marL="236538"/>
            <a:r>
              <a:rPr lang="en-AU" dirty="0"/>
              <a:t>ADBN Reverse TCP Handler</a:t>
            </a:r>
            <a:endParaRPr lang="en-US" dirty="0"/>
          </a:p>
        </p:txBody>
      </p:sp>
      <p:sp>
        <p:nvSpPr>
          <p:cNvPr id="8" name="Oval 7">
            <a:extLst>
              <a:ext uri="{FF2B5EF4-FFF2-40B4-BE49-F238E27FC236}">
                <a16:creationId xmlns:a16="http://schemas.microsoft.com/office/drawing/2014/main" id="{AAC54E8C-7449-4DE0-8DCC-F06E90793E2F}"/>
              </a:ext>
            </a:extLst>
          </p:cNvPr>
          <p:cNvSpPr/>
          <p:nvPr/>
        </p:nvSpPr>
        <p:spPr>
          <a:xfrm>
            <a:off x="4831864" y="2850803"/>
            <a:ext cx="2528272" cy="22449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A1C08403-5CF1-4112-B4B1-50E8911357A6}"/>
              </a:ext>
            </a:extLst>
          </p:cNvPr>
          <p:cNvPicPr>
            <a:picLocks noChangeAspect="1"/>
          </p:cNvPicPr>
          <p:nvPr/>
        </p:nvPicPr>
        <p:blipFill>
          <a:blip r:embed="rId5"/>
          <a:stretch>
            <a:fillRect/>
          </a:stretch>
        </p:blipFill>
        <p:spPr>
          <a:xfrm>
            <a:off x="5509260" y="3386525"/>
            <a:ext cx="1173480" cy="1173480"/>
          </a:xfrm>
          <a:prstGeom prst="rect">
            <a:avLst/>
          </a:prstGeom>
        </p:spPr>
      </p:pic>
      <p:sp>
        <p:nvSpPr>
          <p:cNvPr id="17" name="Oval 16">
            <a:extLst>
              <a:ext uri="{FF2B5EF4-FFF2-40B4-BE49-F238E27FC236}">
                <a16:creationId xmlns:a16="http://schemas.microsoft.com/office/drawing/2014/main" id="{7E16FF1B-8B2C-4D9A-9A28-AB2D621EEAD3}"/>
              </a:ext>
            </a:extLst>
          </p:cNvPr>
          <p:cNvSpPr/>
          <p:nvPr/>
        </p:nvSpPr>
        <p:spPr>
          <a:xfrm>
            <a:off x="8143565" y="2236208"/>
            <a:ext cx="3865597" cy="33786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8" name="Group 17">
            <a:extLst>
              <a:ext uri="{FF2B5EF4-FFF2-40B4-BE49-F238E27FC236}">
                <a16:creationId xmlns:a16="http://schemas.microsoft.com/office/drawing/2014/main" id="{26F0A497-E48D-414D-9460-E0AC7488C717}"/>
              </a:ext>
            </a:extLst>
          </p:cNvPr>
          <p:cNvGrpSpPr/>
          <p:nvPr/>
        </p:nvGrpSpPr>
        <p:grpSpPr>
          <a:xfrm>
            <a:off x="8265525" y="3558193"/>
            <a:ext cx="1383573" cy="830144"/>
            <a:chOff x="2198955" y="3530911"/>
            <a:chExt cx="1383573" cy="830144"/>
          </a:xfrm>
        </p:grpSpPr>
        <p:pic>
          <p:nvPicPr>
            <p:cNvPr id="19" name="Picture 18">
              <a:extLst>
                <a:ext uri="{FF2B5EF4-FFF2-40B4-BE49-F238E27FC236}">
                  <a16:creationId xmlns:a16="http://schemas.microsoft.com/office/drawing/2014/main" id="{672ABB23-D79B-4F41-8846-87646A5F7F53}"/>
                </a:ext>
              </a:extLst>
            </p:cNvPr>
            <p:cNvPicPr>
              <a:picLocks noChangeAspect="1"/>
            </p:cNvPicPr>
            <p:nvPr/>
          </p:nvPicPr>
          <p:blipFill>
            <a:blip r:embed="rId3"/>
            <a:stretch>
              <a:fillRect/>
            </a:stretch>
          </p:blipFill>
          <p:spPr>
            <a:xfrm>
              <a:off x="2198955" y="3530911"/>
              <a:ext cx="1382754" cy="830144"/>
            </a:xfrm>
            <a:prstGeom prst="rect">
              <a:avLst/>
            </a:prstGeom>
          </p:spPr>
        </p:pic>
        <p:pic>
          <p:nvPicPr>
            <p:cNvPr id="20" name="Picture 19">
              <a:extLst>
                <a:ext uri="{FF2B5EF4-FFF2-40B4-BE49-F238E27FC236}">
                  <a16:creationId xmlns:a16="http://schemas.microsoft.com/office/drawing/2014/main" id="{FE251C4B-1A27-4D0C-BBAD-5464DA1E3AB6}"/>
                </a:ext>
              </a:extLst>
            </p:cNvPr>
            <p:cNvPicPr>
              <a:picLocks noChangeAspect="1"/>
            </p:cNvPicPr>
            <p:nvPr/>
          </p:nvPicPr>
          <p:blipFill>
            <a:blip r:embed="rId6"/>
            <a:stretch>
              <a:fillRect/>
            </a:stretch>
          </p:blipFill>
          <p:spPr>
            <a:xfrm>
              <a:off x="2198955" y="3530911"/>
              <a:ext cx="1383573" cy="830144"/>
            </a:xfrm>
            <a:prstGeom prst="rect">
              <a:avLst/>
            </a:prstGeom>
          </p:spPr>
        </p:pic>
      </p:grpSp>
      <p:pic>
        <p:nvPicPr>
          <p:cNvPr id="22" name="Picture 21">
            <a:extLst>
              <a:ext uri="{FF2B5EF4-FFF2-40B4-BE49-F238E27FC236}">
                <a16:creationId xmlns:a16="http://schemas.microsoft.com/office/drawing/2014/main" id="{2F2DB737-924D-42ED-AB83-9570FEE0FB5B}"/>
              </a:ext>
            </a:extLst>
          </p:cNvPr>
          <p:cNvPicPr>
            <a:picLocks noChangeAspect="1"/>
          </p:cNvPicPr>
          <p:nvPr/>
        </p:nvPicPr>
        <p:blipFill>
          <a:blip r:embed="rId7"/>
          <a:stretch>
            <a:fillRect/>
          </a:stretch>
        </p:blipFill>
        <p:spPr>
          <a:xfrm>
            <a:off x="4125689" y="3574959"/>
            <a:ext cx="654055" cy="701164"/>
          </a:xfrm>
          <a:prstGeom prst="rect">
            <a:avLst/>
          </a:prstGeom>
        </p:spPr>
      </p:pic>
      <p:pic>
        <p:nvPicPr>
          <p:cNvPr id="23" name="Picture 22">
            <a:extLst>
              <a:ext uri="{FF2B5EF4-FFF2-40B4-BE49-F238E27FC236}">
                <a16:creationId xmlns:a16="http://schemas.microsoft.com/office/drawing/2014/main" id="{5C294698-0951-492B-8807-F2BB6A82661C}"/>
              </a:ext>
            </a:extLst>
          </p:cNvPr>
          <p:cNvPicPr>
            <a:picLocks noChangeAspect="1"/>
          </p:cNvPicPr>
          <p:nvPr/>
        </p:nvPicPr>
        <p:blipFill>
          <a:blip r:embed="rId7"/>
          <a:stretch>
            <a:fillRect/>
          </a:stretch>
        </p:blipFill>
        <p:spPr>
          <a:xfrm>
            <a:off x="7424823" y="3574959"/>
            <a:ext cx="654055" cy="701164"/>
          </a:xfrm>
          <a:prstGeom prst="rect">
            <a:avLst/>
          </a:prstGeom>
        </p:spPr>
      </p:pic>
      <p:cxnSp>
        <p:nvCxnSpPr>
          <p:cNvPr id="29" name="Straight Arrow Connector 28">
            <a:extLst>
              <a:ext uri="{FF2B5EF4-FFF2-40B4-BE49-F238E27FC236}">
                <a16:creationId xmlns:a16="http://schemas.microsoft.com/office/drawing/2014/main" id="{7242783F-EE9B-425E-96CF-DB4B360FE11B}"/>
              </a:ext>
            </a:extLst>
          </p:cNvPr>
          <p:cNvCxnSpPr>
            <a:cxnSpLocks/>
          </p:cNvCxnSpPr>
          <p:nvPr/>
        </p:nvCxnSpPr>
        <p:spPr>
          <a:xfrm flipH="1">
            <a:off x="6434139" y="3925541"/>
            <a:ext cx="1944862" cy="0"/>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sp>
        <p:nvSpPr>
          <p:cNvPr id="40" name="Rectangle: Rounded Corners 39">
            <a:extLst>
              <a:ext uri="{FF2B5EF4-FFF2-40B4-BE49-F238E27FC236}">
                <a16:creationId xmlns:a16="http://schemas.microsoft.com/office/drawing/2014/main" id="{4B8CB922-D6FB-4881-8172-4233EBB5DB01}"/>
              </a:ext>
            </a:extLst>
          </p:cNvPr>
          <p:cNvSpPr/>
          <p:nvPr/>
        </p:nvSpPr>
        <p:spPr>
          <a:xfrm>
            <a:off x="8264705" y="6012199"/>
            <a:ext cx="1383574" cy="701040"/>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ADBN</a:t>
            </a:r>
          </a:p>
          <a:p>
            <a:pPr algn="ctr"/>
            <a:r>
              <a:rPr lang="en-US" dirty="0"/>
              <a:t>Bot</a:t>
            </a:r>
            <a:endParaRPr lang="en-AU" dirty="0"/>
          </a:p>
        </p:txBody>
      </p:sp>
      <p:sp>
        <p:nvSpPr>
          <p:cNvPr id="41" name="Rectangle: Rounded Corners 40">
            <a:extLst>
              <a:ext uri="{FF2B5EF4-FFF2-40B4-BE49-F238E27FC236}">
                <a16:creationId xmlns:a16="http://schemas.microsoft.com/office/drawing/2014/main" id="{087F5B6C-8AEA-4DEC-AD4C-A59B2BA61F69}"/>
              </a:ext>
            </a:extLst>
          </p:cNvPr>
          <p:cNvSpPr/>
          <p:nvPr/>
        </p:nvSpPr>
        <p:spPr>
          <a:xfrm>
            <a:off x="5067300" y="6014993"/>
            <a:ext cx="2057400" cy="701040"/>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Domain</a:t>
            </a:r>
          </a:p>
          <a:p>
            <a:pPr algn="ctr"/>
            <a:r>
              <a:rPr lang="en-US" dirty="0"/>
              <a:t>Controller</a:t>
            </a:r>
            <a:endParaRPr lang="en-AU" dirty="0"/>
          </a:p>
        </p:txBody>
      </p:sp>
      <p:pic>
        <p:nvPicPr>
          <p:cNvPr id="27" name="Picture 26">
            <a:extLst>
              <a:ext uri="{FF2B5EF4-FFF2-40B4-BE49-F238E27FC236}">
                <a16:creationId xmlns:a16="http://schemas.microsoft.com/office/drawing/2014/main" id="{337E3AA1-AE90-4C74-9AA4-2F1BC7B623E9}"/>
              </a:ext>
            </a:extLst>
          </p:cNvPr>
          <p:cNvPicPr>
            <a:picLocks noChangeAspect="1"/>
          </p:cNvPicPr>
          <p:nvPr/>
        </p:nvPicPr>
        <p:blipFill>
          <a:blip r:embed="rId3"/>
          <a:stretch>
            <a:fillRect/>
          </a:stretch>
        </p:blipFill>
        <p:spPr>
          <a:xfrm>
            <a:off x="10434392" y="3510468"/>
            <a:ext cx="1382754" cy="830144"/>
          </a:xfrm>
          <a:prstGeom prst="rect">
            <a:avLst/>
          </a:prstGeom>
        </p:spPr>
      </p:pic>
      <p:cxnSp>
        <p:nvCxnSpPr>
          <p:cNvPr id="31" name="Straight Arrow Connector 30">
            <a:extLst>
              <a:ext uri="{FF2B5EF4-FFF2-40B4-BE49-F238E27FC236}">
                <a16:creationId xmlns:a16="http://schemas.microsoft.com/office/drawing/2014/main" id="{AAD9A938-0A4E-4171-90EE-D68CC27619DA}"/>
              </a:ext>
            </a:extLst>
          </p:cNvPr>
          <p:cNvCxnSpPr>
            <a:cxnSpLocks/>
            <a:stCxn id="27" idx="1"/>
          </p:cNvCxnSpPr>
          <p:nvPr/>
        </p:nvCxnSpPr>
        <p:spPr>
          <a:xfrm flipH="1">
            <a:off x="9543170" y="3925540"/>
            <a:ext cx="891222" cy="1"/>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pic>
        <p:nvPicPr>
          <p:cNvPr id="32" name="Picture 31">
            <a:extLst>
              <a:ext uri="{FF2B5EF4-FFF2-40B4-BE49-F238E27FC236}">
                <a16:creationId xmlns:a16="http://schemas.microsoft.com/office/drawing/2014/main" id="{94427B81-4918-41BB-A86C-387FE6A342E7}"/>
              </a:ext>
            </a:extLst>
          </p:cNvPr>
          <p:cNvPicPr>
            <a:picLocks noChangeAspect="1"/>
          </p:cNvPicPr>
          <p:nvPr/>
        </p:nvPicPr>
        <p:blipFill>
          <a:blip r:embed="rId3"/>
          <a:stretch>
            <a:fillRect/>
          </a:stretch>
        </p:blipFill>
        <p:spPr>
          <a:xfrm>
            <a:off x="10434392" y="2532350"/>
            <a:ext cx="1382754" cy="830144"/>
          </a:xfrm>
          <a:prstGeom prst="rect">
            <a:avLst/>
          </a:prstGeom>
        </p:spPr>
      </p:pic>
      <p:pic>
        <p:nvPicPr>
          <p:cNvPr id="33" name="Picture 32">
            <a:extLst>
              <a:ext uri="{FF2B5EF4-FFF2-40B4-BE49-F238E27FC236}">
                <a16:creationId xmlns:a16="http://schemas.microsoft.com/office/drawing/2014/main" id="{E8D4C65A-D9C2-4340-9CE4-233A7C7E5FE2}"/>
              </a:ext>
            </a:extLst>
          </p:cNvPr>
          <p:cNvPicPr>
            <a:picLocks noChangeAspect="1"/>
          </p:cNvPicPr>
          <p:nvPr/>
        </p:nvPicPr>
        <p:blipFill>
          <a:blip r:embed="rId3"/>
          <a:stretch>
            <a:fillRect/>
          </a:stretch>
        </p:blipFill>
        <p:spPr>
          <a:xfrm>
            <a:off x="10450003" y="4488586"/>
            <a:ext cx="1382754" cy="830144"/>
          </a:xfrm>
          <a:prstGeom prst="rect">
            <a:avLst/>
          </a:prstGeom>
        </p:spPr>
      </p:pic>
      <p:sp>
        <p:nvSpPr>
          <p:cNvPr id="34" name="Rectangle: Rounded Corners 33">
            <a:extLst>
              <a:ext uri="{FF2B5EF4-FFF2-40B4-BE49-F238E27FC236}">
                <a16:creationId xmlns:a16="http://schemas.microsoft.com/office/drawing/2014/main" id="{4081F1D9-58CD-40A0-AC50-2A0B091C7694}"/>
              </a:ext>
            </a:extLst>
          </p:cNvPr>
          <p:cNvSpPr/>
          <p:nvPr/>
        </p:nvSpPr>
        <p:spPr>
          <a:xfrm>
            <a:off x="10433573" y="6029944"/>
            <a:ext cx="1383573" cy="688549"/>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Remote</a:t>
            </a:r>
          </a:p>
          <a:p>
            <a:pPr algn="ctr"/>
            <a:r>
              <a:rPr lang="en-US" dirty="0"/>
              <a:t>Victims</a:t>
            </a:r>
            <a:endParaRPr lang="en-AU" dirty="0"/>
          </a:p>
        </p:txBody>
      </p:sp>
      <p:sp>
        <p:nvSpPr>
          <p:cNvPr id="35" name="Oval 34">
            <a:extLst>
              <a:ext uri="{FF2B5EF4-FFF2-40B4-BE49-F238E27FC236}">
                <a16:creationId xmlns:a16="http://schemas.microsoft.com/office/drawing/2014/main" id="{A418D4C2-4041-40C9-A70B-F1A4FDB6389D}"/>
              </a:ext>
            </a:extLst>
          </p:cNvPr>
          <p:cNvSpPr/>
          <p:nvPr/>
        </p:nvSpPr>
        <p:spPr>
          <a:xfrm>
            <a:off x="185590" y="2232677"/>
            <a:ext cx="3865597" cy="337866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6" name="Straight Arrow Connector 35">
            <a:extLst>
              <a:ext uri="{FF2B5EF4-FFF2-40B4-BE49-F238E27FC236}">
                <a16:creationId xmlns:a16="http://schemas.microsoft.com/office/drawing/2014/main" id="{FDC21DEA-F1D7-4858-A535-0659794A7CC5}"/>
              </a:ext>
            </a:extLst>
          </p:cNvPr>
          <p:cNvCxnSpPr>
            <a:cxnSpLocks/>
          </p:cNvCxnSpPr>
          <p:nvPr/>
        </p:nvCxnSpPr>
        <p:spPr>
          <a:xfrm flipH="1">
            <a:off x="3807313" y="3925540"/>
            <a:ext cx="1944862" cy="0"/>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grpSp>
        <p:nvGrpSpPr>
          <p:cNvPr id="49" name="Group 48">
            <a:extLst>
              <a:ext uri="{FF2B5EF4-FFF2-40B4-BE49-F238E27FC236}">
                <a16:creationId xmlns:a16="http://schemas.microsoft.com/office/drawing/2014/main" id="{ABF3621B-2626-4F5B-A499-CEAB1CA71E2A}"/>
              </a:ext>
            </a:extLst>
          </p:cNvPr>
          <p:cNvGrpSpPr/>
          <p:nvPr/>
        </p:nvGrpSpPr>
        <p:grpSpPr>
          <a:xfrm>
            <a:off x="2545180" y="3558193"/>
            <a:ext cx="1383573" cy="830144"/>
            <a:chOff x="2198955" y="3530911"/>
            <a:chExt cx="1383573" cy="830144"/>
          </a:xfrm>
        </p:grpSpPr>
        <p:pic>
          <p:nvPicPr>
            <p:cNvPr id="50" name="Picture 49">
              <a:extLst>
                <a:ext uri="{FF2B5EF4-FFF2-40B4-BE49-F238E27FC236}">
                  <a16:creationId xmlns:a16="http://schemas.microsoft.com/office/drawing/2014/main" id="{7DC48805-DBCA-458E-BBEB-380787AF32CF}"/>
                </a:ext>
              </a:extLst>
            </p:cNvPr>
            <p:cNvPicPr>
              <a:picLocks noChangeAspect="1"/>
            </p:cNvPicPr>
            <p:nvPr/>
          </p:nvPicPr>
          <p:blipFill>
            <a:blip r:embed="rId3"/>
            <a:stretch>
              <a:fillRect/>
            </a:stretch>
          </p:blipFill>
          <p:spPr>
            <a:xfrm>
              <a:off x="2198955" y="3530911"/>
              <a:ext cx="1382754" cy="830144"/>
            </a:xfrm>
            <a:prstGeom prst="rect">
              <a:avLst/>
            </a:prstGeom>
          </p:spPr>
        </p:pic>
        <p:pic>
          <p:nvPicPr>
            <p:cNvPr id="51" name="Picture 50">
              <a:extLst>
                <a:ext uri="{FF2B5EF4-FFF2-40B4-BE49-F238E27FC236}">
                  <a16:creationId xmlns:a16="http://schemas.microsoft.com/office/drawing/2014/main" id="{395AE9D6-AC0A-4624-A102-81D50C1CDA6C}"/>
                </a:ext>
              </a:extLst>
            </p:cNvPr>
            <p:cNvPicPr>
              <a:picLocks noChangeAspect="1"/>
            </p:cNvPicPr>
            <p:nvPr/>
          </p:nvPicPr>
          <p:blipFill>
            <a:blip r:embed="rId6"/>
            <a:stretch>
              <a:fillRect/>
            </a:stretch>
          </p:blipFill>
          <p:spPr>
            <a:xfrm>
              <a:off x="2198955" y="3530911"/>
              <a:ext cx="1383573" cy="830144"/>
            </a:xfrm>
            <a:prstGeom prst="rect">
              <a:avLst/>
            </a:prstGeom>
          </p:spPr>
        </p:pic>
      </p:grpSp>
      <p:sp>
        <p:nvSpPr>
          <p:cNvPr id="52" name="Rectangle: Rounded Corners 51">
            <a:extLst>
              <a:ext uri="{FF2B5EF4-FFF2-40B4-BE49-F238E27FC236}">
                <a16:creationId xmlns:a16="http://schemas.microsoft.com/office/drawing/2014/main" id="{62679E6E-E9F4-47BF-97AF-0BEF16F3E944}"/>
              </a:ext>
            </a:extLst>
          </p:cNvPr>
          <p:cNvSpPr/>
          <p:nvPr/>
        </p:nvSpPr>
        <p:spPr>
          <a:xfrm>
            <a:off x="2543721" y="6014993"/>
            <a:ext cx="1383574" cy="701040"/>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ADBN</a:t>
            </a:r>
          </a:p>
          <a:p>
            <a:pPr algn="ctr"/>
            <a:r>
              <a:rPr lang="en-US" dirty="0"/>
              <a:t>Controller</a:t>
            </a:r>
            <a:endParaRPr lang="en-AU" dirty="0"/>
          </a:p>
        </p:txBody>
      </p:sp>
      <p:cxnSp>
        <p:nvCxnSpPr>
          <p:cNvPr id="53" name="Straight Arrow Connector 52">
            <a:extLst>
              <a:ext uri="{FF2B5EF4-FFF2-40B4-BE49-F238E27FC236}">
                <a16:creationId xmlns:a16="http://schemas.microsoft.com/office/drawing/2014/main" id="{A9A88989-A88E-4B81-81B2-007F05FD726E}"/>
              </a:ext>
            </a:extLst>
          </p:cNvPr>
          <p:cNvCxnSpPr>
            <a:cxnSpLocks/>
            <a:stCxn id="32" idx="1"/>
          </p:cNvCxnSpPr>
          <p:nvPr/>
        </p:nvCxnSpPr>
        <p:spPr>
          <a:xfrm flipH="1">
            <a:off x="9543170" y="2947422"/>
            <a:ext cx="891222" cy="901918"/>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cxnSp>
        <p:nvCxnSpPr>
          <p:cNvPr id="54" name="Straight Arrow Connector 53">
            <a:extLst>
              <a:ext uri="{FF2B5EF4-FFF2-40B4-BE49-F238E27FC236}">
                <a16:creationId xmlns:a16="http://schemas.microsoft.com/office/drawing/2014/main" id="{D242E9CF-8459-4978-B9B6-106A60873DAB}"/>
              </a:ext>
            </a:extLst>
          </p:cNvPr>
          <p:cNvCxnSpPr>
            <a:cxnSpLocks/>
          </p:cNvCxnSpPr>
          <p:nvPr/>
        </p:nvCxnSpPr>
        <p:spPr>
          <a:xfrm flipH="1" flipV="1">
            <a:off x="9569562" y="4006063"/>
            <a:ext cx="880441" cy="822645"/>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sp>
        <p:nvSpPr>
          <p:cNvPr id="57" name="Rectangle: Rounded Corners 56">
            <a:extLst>
              <a:ext uri="{FF2B5EF4-FFF2-40B4-BE49-F238E27FC236}">
                <a16:creationId xmlns:a16="http://schemas.microsoft.com/office/drawing/2014/main" id="{11B61643-3C8E-4E3F-B22F-A43C5F9345A6}"/>
              </a:ext>
            </a:extLst>
          </p:cNvPr>
          <p:cNvSpPr/>
          <p:nvPr/>
        </p:nvSpPr>
        <p:spPr>
          <a:xfrm>
            <a:off x="2546393" y="1160664"/>
            <a:ext cx="1383574" cy="701040"/>
          </a:xfrm>
          <a:prstGeom prst="round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Metasploit</a:t>
            </a:r>
            <a:endParaRPr lang="en-AU" dirty="0"/>
          </a:p>
        </p:txBody>
      </p:sp>
      <p:pic>
        <p:nvPicPr>
          <p:cNvPr id="39" name="Picture 38">
            <a:extLst>
              <a:ext uri="{FF2B5EF4-FFF2-40B4-BE49-F238E27FC236}">
                <a16:creationId xmlns:a16="http://schemas.microsoft.com/office/drawing/2014/main" id="{2E2B4A13-C93F-4AD5-88EE-73E17262E797}"/>
              </a:ext>
            </a:extLst>
          </p:cNvPr>
          <p:cNvPicPr>
            <a:picLocks noChangeAspect="1"/>
          </p:cNvPicPr>
          <p:nvPr/>
        </p:nvPicPr>
        <p:blipFill>
          <a:blip r:embed="rId8"/>
          <a:stretch>
            <a:fillRect/>
          </a:stretch>
        </p:blipFill>
        <p:spPr>
          <a:xfrm>
            <a:off x="1260387" y="1317044"/>
            <a:ext cx="1787592" cy="1787592"/>
          </a:xfrm>
          <a:prstGeom prst="rect">
            <a:avLst/>
          </a:prstGeom>
        </p:spPr>
      </p:pic>
      <p:cxnSp>
        <p:nvCxnSpPr>
          <p:cNvPr id="38" name="Straight Arrow Connector 37">
            <a:extLst>
              <a:ext uri="{FF2B5EF4-FFF2-40B4-BE49-F238E27FC236}">
                <a16:creationId xmlns:a16="http://schemas.microsoft.com/office/drawing/2014/main" id="{181086DC-F61F-49B5-AE86-6039A1AE6453}"/>
              </a:ext>
            </a:extLst>
          </p:cNvPr>
          <p:cNvCxnSpPr>
            <a:cxnSpLocks/>
          </p:cNvCxnSpPr>
          <p:nvPr/>
        </p:nvCxnSpPr>
        <p:spPr>
          <a:xfrm flipH="1" flipV="1">
            <a:off x="1736119" y="1885696"/>
            <a:ext cx="1485858" cy="1657508"/>
          </a:xfrm>
          <a:prstGeom prst="straightConnector1">
            <a:avLst/>
          </a:prstGeom>
          <a:ln>
            <a:solidFill>
              <a:srgbClr val="FF0000"/>
            </a:solidFill>
            <a:headEnd type="triangle"/>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37171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0515600" cy="1325563"/>
          </a:xfrm>
        </p:spPr>
        <p:txBody>
          <a:bodyPr/>
          <a:lstStyle/>
          <a:p>
            <a:pPr marL="225425"/>
            <a:r>
              <a:rPr lang="en-AU" dirty="0"/>
              <a:t>Live Demo</a:t>
            </a:r>
            <a:endParaRPr lang="en-US" dirty="0"/>
          </a:p>
        </p:txBody>
      </p:sp>
      <p:sp>
        <p:nvSpPr>
          <p:cNvPr id="2" name="Content Placeholder 1"/>
          <p:cNvSpPr>
            <a:spLocks noGrp="1"/>
          </p:cNvSpPr>
          <p:nvPr>
            <p:ph idx="1"/>
          </p:nvPr>
        </p:nvSpPr>
        <p:spPr>
          <a:xfrm>
            <a:off x="838199" y="1390997"/>
            <a:ext cx="11353801" cy="4477788"/>
          </a:xfrm>
        </p:spPr>
        <p:txBody>
          <a:bodyPr>
            <a:normAutofit fontScale="92500" lnSpcReduction="10000"/>
          </a:bodyPr>
          <a:lstStyle/>
          <a:p>
            <a:endParaRPr lang="en-US" dirty="0"/>
          </a:p>
          <a:p>
            <a:r>
              <a:rPr lang="en-US" dirty="0"/>
              <a:t>AD Botnet Reverse TCP Handler</a:t>
            </a:r>
          </a:p>
          <a:p>
            <a:endParaRPr lang="en-US" dirty="0"/>
          </a:p>
          <a:p>
            <a:pPr lvl="1"/>
            <a:r>
              <a:rPr lang="en-US" dirty="0"/>
              <a:t>Connect out to a system on the internet</a:t>
            </a:r>
          </a:p>
          <a:p>
            <a:pPr lvl="1"/>
            <a:r>
              <a:rPr lang="en-US" dirty="0"/>
              <a:t>Tunnel shell through AD to an internal bot</a:t>
            </a:r>
          </a:p>
          <a:p>
            <a:endParaRPr lang="en-US" dirty="0"/>
          </a:p>
          <a:p>
            <a:r>
              <a:rPr lang="en-US" dirty="0"/>
              <a:t>AD Botnet Bind TCP Handler</a:t>
            </a:r>
          </a:p>
          <a:p>
            <a:endParaRPr lang="en-US" dirty="0"/>
          </a:p>
          <a:p>
            <a:pPr lvl="1"/>
            <a:r>
              <a:rPr lang="en-US" dirty="0"/>
              <a:t>Setup a local bind handler on the bot (in DMZ)</a:t>
            </a:r>
          </a:p>
          <a:p>
            <a:pPr lvl="1"/>
            <a:r>
              <a:rPr lang="en-US" dirty="0"/>
              <a:t>Connect from a system on the internet</a:t>
            </a:r>
          </a:p>
          <a:p>
            <a:pPr lvl="1"/>
            <a:r>
              <a:rPr lang="en-US" dirty="0"/>
              <a:t>Tunnel shell through AD to an internal bot</a:t>
            </a:r>
          </a:p>
          <a:p>
            <a:pPr lvl="1"/>
            <a:endParaRPr lang="en-US" dirty="0"/>
          </a:p>
          <a:p>
            <a:pPr lvl="1"/>
            <a:endParaRPr lang="en-US" dirty="0"/>
          </a:p>
          <a:p>
            <a:pPr lvl="1"/>
            <a:endParaRPr lang="en-US" dirty="0"/>
          </a:p>
          <a:p>
            <a:pPr lvl="1"/>
            <a:endParaRPr lang="en-US" dirty="0"/>
          </a:p>
        </p:txBody>
      </p:sp>
      <p:pic>
        <p:nvPicPr>
          <p:cNvPr id="4" name="Picture 3">
            <a:extLst>
              <a:ext uri="{FF2B5EF4-FFF2-40B4-BE49-F238E27FC236}">
                <a16:creationId xmlns:a16="http://schemas.microsoft.com/office/drawing/2014/main" id="{A2842449-3155-4D4A-AD32-AAB7B6837E46}"/>
              </a:ext>
            </a:extLst>
          </p:cNvPr>
          <p:cNvPicPr>
            <a:picLocks noChangeAspect="1"/>
          </p:cNvPicPr>
          <p:nvPr/>
        </p:nvPicPr>
        <p:blipFill>
          <a:blip r:embed="rId2"/>
          <a:stretch>
            <a:fillRect/>
          </a:stretch>
        </p:blipFill>
        <p:spPr>
          <a:xfrm>
            <a:off x="7809875" y="1360361"/>
            <a:ext cx="7370159" cy="5527619"/>
          </a:xfrm>
          <a:prstGeom prst="rect">
            <a:avLst/>
          </a:prstGeom>
        </p:spPr>
      </p:pic>
    </p:spTree>
    <p:extLst>
      <p:ext uri="{BB962C8B-B14F-4D97-AF65-F5344CB8AC3E}">
        <p14:creationId xmlns:p14="http://schemas.microsoft.com/office/powerpoint/2010/main" val="37830143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0515600" cy="1325563"/>
          </a:xfrm>
        </p:spPr>
        <p:txBody>
          <a:bodyPr/>
          <a:lstStyle/>
          <a:p>
            <a:pPr marL="225425"/>
            <a:r>
              <a:rPr lang="en-US" dirty="0"/>
              <a:t>Mitigating the AD Botnet Attack</a:t>
            </a:r>
          </a:p>
        </p:txBody>
      </p:sp>
      <p:sp>
        <p:nvSpPr>
          <p:cNvPr id="2" name="Content Placeholder 1"/>
          <p:cNvSpPr>
            <a:spLocks noGrp="1"/>
          </p:cNvSpPr>
          <p:nvPr>
            <p:ph idx="1"/>
          </p:nvPr>
        </p:nvSpPr>
        <p:spPr>
          <a:xfrm>
            <a:off x="838200" y="1402080"/>
            <a:ext cx="5937354" cy="4774883"/>
          </a:xfrm>
        </p:spPr>
        <p:txBody>
          <a:bodyPr>
            <a:normAutofit/>
          </a:bodyPr>
          <a:lstStyle/>
          <a:p>
            <a:r>
              <a:rPr lang="en-US" dirty="0"/>
              <a:t>Separating your domain into different forests based on security roles. This prevents users in one domain bypassing network filtering to escalate their privileges.</a:t>
            </a:r>
          </a:p>
          <a:p>
            <a:endParaRPr lang="en-US" dirty="0"/>
          </a:p>
          <a:p>
            <a:r>
              <a:rPr lang="en-US" dirty="0"/>
              <a:t>Noticing odd values in fields …</a:t>
            </a:r>
          </a:p>
          <a:p>
            <a:endParaRPr lang="en-US" dirty="0"/>
          </a:p>
          <a:p>
            <a:r>
              <a:rPr lang="en-US" dirty="0"/>
              <a:t>Monitoring regular changes of “Personal Information” attributes</a:t>
            </a:r>
          </a:p>
          <a:p>
            <a:endParaRPr lang="en-US" dirty="0"/>
          </a:p>
          <a:p>
            <a:endParaRPr lang="en-US" dirty="0"/>
          </a:p>
        </p:txBody>
      </p:sp>
      <p:pic>
        <p:nvPicPr>
          <p:cNvPr id="7" name="Picture 6">
            <a:extLst>
              <a:ext uri="{FF2B5EF4-FFF2-40B4-BE49-F238E27FC236}">
                <a16:creationId xmlns:a16="http://schemas.microsoft.com/office/drawing/2014/main" id="{D347D234-8BF2-446F-83C5-DAED9C462F4B}"/>
              </a:ext>
            </a:extLst>
          </p:cNvPr>
          <p:cNvPicPr>
            <a:picLocks noChangeAspect="1"/>
          </p:cNvPicPr>
          <p:nvPr/>
        </p:nvPicPr>
        <p:blipFill>
          <a:blip r:embed="rId2"/>
          <a:stretch>
            <a:fillRect/>
          </a:stretch>
        </p:blipFill>
        <p:spPr>
          <a:xfrm>
            <a:off x="7061062" y="956332"/>
            <a:ext cx="4511344" cy="5649820"/>
          </a:xfrm>
          <a:prstGeom prst="rect">
            <a:avLst/>
          </a:prstGeom>
        </p:spPr>
      </p:pic>
    </p:spTree>
    <p:extLst>
      <p:ext uri="{BB962C8B-B14F-4D97-AF65-F5344CB8AC3E}">
        <p14:creationId xmlns:p14="http://schemas.microsoft.com/office/powerpoint/2010/main" val="8874380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0515600" cy="1325563"/>
          </a:xfrm>
        </p:spPr>
        <p:txBody>
          <a:bodyPr/>
          <a:lstStyle/>
          <a:p>
            <a:pPr marL="225425"/>
            <a:r>
              <a:rPr lang="en-US" dirty="0"/>
              <a:t>Mitigating the AD Botnet Attack</a:t>
            </a:r>
          </a:p>
        </p:txBody>
      </p:sp>
      <p:sp>
        <p:nvSpPr>
          <p:cNvPr id="2" name="Content Placeholder 1"/>
          <p:cNvSpPr>
            <a:spLocks noGrp="1"/>
          </p:cNvSpPr>
          <p:nvPr>
            <p:ph idx="1"/>
          </p:nvPr>
        </p:nvSpPr>
        <p:spPr>
          <a:xfrm>
            <a:off x="253584" y="1402080"/>
            <a:ext cx="4738141" cy="4774883"/>
          </a:xfrm>
        </p:spPr>
        <p:txBody>
          <a:bodyPr>
            <a:normAutofit/>
          </a:bodyPr>
          <a:lstStyle/>
          <a:p>
            <a:r>
              <a:rPr lang="en-US" dirty="0"/>
              <a:t>Locking down permissions for standard users to update their own “Personal Information” attributes</a:t>
            </a:r>
          </a:p>
          <a:p>
            <a:endParaRPr lang="en-US" dirty="0"/>
          </a:p>
          <a:p>
            <a:endParaRPr lang="en-US" dirty="0"/>
          </a:p>
        </p:txBody>
      </p:sp>
      <p:pic>
        <p:nvPicPr>
          <p:cNvPr id="4" name="Picture 3">
            <a:extLst>
              <a:ext uri="{FF2B5EF4-FFF2-40B4-BE49-F238E27FC236}">
                <a16:creationId xmlns:a16="http://schemas.microsoft.com/office/drawing/2014/main" id="{43BA1B41-D089-42DD-8DE3-11203B87F028}"/>
              </a:ext>
            </a:extLst>
          </p:cNvPr>
          <p:cNvPicPr>
            <a:picLocks noChangeAspect="1"/>
          </p:cNvPicPr>
          <p:nvPr/>
        </p:nvPicPr>
        <p:blipFill>
          <a:blip r:embed="rId3"/>
          <a:stretch>
            <a:fillRect/>
          </a:stretch>
        </p:blipFill>
        <p:spPr>
          <a:xfrm>
            <a:off x="5532620" y="845900"/>
            <a:ext cx="6534462" cy="6012099"/>
          </a:xfrm>
          <a:prstGeom prst="rect">
            <a:avLst/>
          </a:prstGeom>
        </p:spPr>
      </p:pic>
    </p:spTree>
    <p:extLst>
      <p:ext uri="{BB962C8B-B14F-4D97-AF65-F5344CB8AC3E}">
        <p14:creationId xmlns:p14="http://schemas.microsoft.com/office/powerpoint/2010/main" val="8095060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0515600" cy="1325563"/>
          </a:xfrm>
        </p:spPr>
        <p:txBody>
          <a:bodyPr/>
          <a:lstStyle/>
          <a:p>
            <a:pPr marL="225425"/>
            <a:r>
              <a:rPr lang="en-AU" dirty="0"/>
              <a:t>Credits / References</a:t>
            </a:r>
            <a:endParaRPr lang="en-US" dirty="0"/>
          </a:p>
        </p:txBody>
      </p:sp>
      <p:sp>
        <p:nvSpPr>
          <p:cNvPr id="2" name="Content Placeholder 1"/>
          <p:cNvSpPr>
            <a:spLocks noGrp="1"/>
          </p:cNvSpPr>
          <p:nvPr>
            <p:ph idx="1"/>
          </p:nvPr>
        </p:nvSpPr>
        <p:spPr>
          <a:xfrm>
            <a:off x="344775" y="1390997"/>
            <a:ext cx="11847226" cy="5309606"/>
          </a:xfrm>
        </p:spPr>
        <p:txBody>
          <a:bodyPr>
            <a:normAutofit/>
          </a:bodyPr>
          <a:lstStyle/>
          <a:p>
            <a:r>
              <a:rPr lang="en-US" dirty="0"/>
              <a:t>@harmj0y</a:t>
            </a:r>
          </a:p>
          <a:p>
            <a:pPr lvl="2"/>
            <a:r>
              <a:rPr lang="en-US" dirty="0">
                <a:hlinkClick r:id="rId2"/>
              </a:rPr>
              <a:t>http://www.harmj0y.net/blog/powershell/command-and-control-using-active-directory/</a:t>
            </a:r>
            <a:r>
              <a:rPr lang="en-US" dirty="0"/>
              <a:t> </a:t>
            </a:r>
          </a:p>
          <a:p>
            <a:pPr lvl="1"/>
            <a:endParaRPr lang="en-US" dirty="0"/>
          </a:p>
          <a:p>
            <a:r>
              <a:rPr lang="en-US" dirty="0"/>
              <a:t>Threat Intelligence</a:t>
            </a:r>
          </a:p>
          <a:p>
            <a:pPr lvl="2"/>
            <a:r>
              <a:rPr lang="en-US" dirty="0"/>
              <a:t>The AD Botnet concept was thought up internally at Threat Intelligence by Ty Miller in 2014 and investigated at the time to identify if the attack existed, which resulted in no other references.</a:t>
            </a:r>
          </a:p>
          <a:p>
            <a:pPr lvl="2"/>
            <a:r>
              <a:rPr lang="en-US" dirty="0"/>
              <a:t>Development of the AD Botnet began in late 2016 by Paul Kalinin of Threat Intelligence</a:t>
            </a:r>
          </a:p>
          <a:p>
            <a:pPr lvl="2"/>
            <a:r>
              <a:rPr lang="en-US" dirty="0"/>
              <a:t>We came across the above blog post in Q2 of 2017</a:t>
            </a:r>
          </a:p>
          <a:p>
            <a:pPr lvl="3"/>
            <a:r>
              <a:rPr lang="en-US" dirty="0"/>
              <a:t>We found that different approaches were used for the communications, both using similar AD attributes, but Harmj0y injects PowerShell into a single attribute, whereas the AD Botnet uses multiple attributes for botnet registration, command channel, data channel, file transfers, and socket communication data transfer.</a:t>
            </a:r>
          </a:p>
          <a:p>
            <a:pPr lvl="2"/>
            <a:r>
              <a:rPr lang="en-US" dirty="0"/>
              <a:t>We had planned to contact Harmj0y and mention his contribution the presentation, which was missed in the understandably busy preparations leading up to the presentation</a:t>
            </a:r>
          </a:p>
          <a:p>
            <a:pPr lvl="3"/>
            <a:r>
              <a:rPr lang="en-US" dirty="0"/>
              <a:t>Apologies @harmj0y and thanks for sharing your work!</a:t>
            </a:r>
          </a:p>
          <a:p>
            <a:pPr lvl="1"/>
            <a:endParaRPr lang="en-US" dirty="0"/>
          </a:p>
        </p:txBody>
      </p:sp>
    </p:spTree>
    <p:extLst>
      <p:ext uri="{BB962C8B-B14F-4D97-AF65-F5344CB8AC3E}">
        <p14:creationId xmlns:p14="http://schemas.microsoft.com/office/powerpoint/2010/main" val="9186259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0515600" cy="1325563"/>
          </a:xfrm>
        </p:spPr>
        <p:txBody>
          <a:bodyPr/>
          <a:lstStyle/>
          <a:p>
            <a:pPr marL="225425"/>
            <a:r>
              <a:rPr lang="en-AU" dirty="0"/>
              <a:t>Credits / References</a:t>
            </a:r>
            <a:endParaRPr lang="en-US" dirty="0"/>
          </a:p>
        </p:txBody>
      </p:sp>
      <p:sp>
        <p:nvSpPr>
          <p:cNvPr id="2" name="Content Placeholder 1"/>
          <p:cNvSpPr>
            <a:spLocks noGrp="1"/>
          </p:cNvSpPr>
          <p:nvPr>
            <p:ph idx="1"/>
          </p:nvPr>
        </p:nvSpPr>
        <p:spPr>
          <a:xfrm>
            <a:off x="344775" y="1325563"/>
            <a:ext cx="11847226" cy="5375040"/>
          </a:xfrm>
        </p:spPr>
        <p:txBody>
          <a:bodyPr>
            <a:normAutofit/>
          </a:bodyPr>
          <a:lstStyle/>
          <a:p>
            <a:pPr lvl="2"/>
            <a:r>
              <a:rPr lang="en-US" dirty="0"/>
              <a:t>The AD Botnet includes a range of additional features including:</a:t>
            </a:r>
          </a:p>
          <a:p>
            <a:pPr lvl="3"/>
            <a:endParaRPr lang="en-US" dirty="0"/>
          </a:p>
          <a:p>
            <a:pPr lvl="3"/>
            <a:r>
              <a:rPr lang="en-US" dirty="0"/>
              <a:t>Multi-Botnet Support</a:t>
            </a:r>
          </a:p>
          <a:p>
            <a:pPr lvl="3"/>
            <a:r>
              <a:rPr lang="en-US" dirty="0"/>
              <a:t>Bot Registration</a:t>
            </a:r>
          </a:p>
          <a:p>
            <a:pPr lvl="3"/>
            <a:r>
              <a:rPr lang="en-US" dirty="0"/>
              <a:t>Multi-Attribute Control Channel</a:t>
            </a:r>
          </a:p>
          <a:p>
            <a:pPr lvl="3"/>
            <a:r>
              <a:rPr lang="en-US" dirty="0"/>
              <a:t>Multi-Attribute Data Channels</a:t>
            </a:r>
          </a:p>
          <a:p>
            <a:pPr lvl="3"/>
            <a:r>
              <a:rPr lang="en-US" dirty="0"/>
              <a:t>Individual Bot Single Command Execution</a:t>
            </a:r>
          </a:p>
          <a:p>
            <a:pPr lvl="3"/>
            <a:r>
              <a:rPr lang="en-US" dirty="0"/>
              <a:t>Simulated Interactive Bot Command Shell</a:t>
            </a:r>
          </a:p>
          <a:p>
            <a:pPr lvl="3"/>
            <a:r>
              <a:rPr lang="en-US" dirty="0"/>
              <a:t>AD Botnet Bind Handler (Socket-based Bot Communication and Remote Port Forwarding)</a:t>
            </a:r>
          </a:p>
          <a:p>
            <a:pPr lvl="3"/>
            <a:r>
              <a:rPr lang="en-US" dirty="0"/>
              <a:t>AD Botnet Reverse TCP Handler (Reverse Socket-based Bot Communication and Remote Port Forwarding)</a:t>
            </a:r>
          </a:p>
          <a:p>
            <a:pPr lvl="3"/>
            <a:r>
              <a:rPr lang="en-US" dirty="0"/>
              <a:t>Azure AD and Graph API Integration:</a:t>
            </a:r>
          </a:p>
          <a:p>
            <a:pPr lvl="3"/>
            <a:r>
              <a:rPr lang="en-US" dirty="0"/>
              <a:t>Azure AD and Graph API One-Way Remote Data Egress</a:t>
            </a:r>
          </a:p>
          <a:p>
            <a:pPr lvl="3"/>
            <a:r>
              <a:rPr lang="en-US" dirty="0"/>
              <a:t>Azure AD and Graph API Two-Way Remote AD Botnet Command and Control including “Remote Sockets” </a:t>
            </a:r>
          </a:p>
          <a:p>
            <a:pPr marL="1828800" lvl="4" indent="0">
              <a:buNone/>
            </a:pPr>
            <a:r>
              <a:rPr lang="en-US" dirty="0"/>
              <a:t>(when Azure AD Connect is used)</a:t>
            </a:r>
          </a:p>
          <a:p>
            <a:pPr marL="457200" lvl="1" indent="0">
              <a:buNone/>
            </a:pPr>
            <a:endParaRPr lang="en-US" sz="1200" dirty="0"/>
          </a:p>
          <a:p>
            <a:pPr marL="457200" lvl="1" indent="0">
              <a:buNone/>
            </a:pPr>
            <a:r>
              <a:rPr lang="en-US" sz="3000" dirty="0"/>
              <a:t>							… and more features to come!</a:t>
            </a:r>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3024087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861953"/>
            <a:ext cx="12192000" cy="2395847"/>
          </a:xfrm>
        </p:spPr>
        <p:txBody>
          <a:bodyPr/>
          <a:lstStyle/>
          <a:p>
            <a:r>
              <a:rPr lang="en-US" dirty="0"/>
              <a:t>Thank you for attending</a:t>
            </a:r>
          </a:p>
          <a:p>
            <a:endParaRPr lang="en-US" sz="1600" dirty="0">
              <a:solidFill>
                <a:schemeClr val="bg1">
                  <a:lumMod val="50000"/>
                </a:schemeClr>
              </a:solidFill>
            </a:endParaRPr>
          </a:p>
        </p:txBody>
      </p:sp>
      <p:sp>
        <p:nvSpPr>
          <p:cNvPr id="7" name="Title 1">
            <a:extLst>
              <a:ext uri="{FF2B5EF4-FFF2-40B4-BE49-F238E27FC236}">
                <a16:creationId xmlns:a16="http://schemas.microsoft.com/office/drawing/2014/main" id="{0C25E018-8E14-4D62-A16D-A3AF285E5E8E}"/>
              </a:ext>
            </a:extLst>
          </p:cNvPr>
          <p:cNvSpPr txBox="1">
            <a:spLocks/>
          </p:cNvSpPr>
          <p:nvPr/>
        </p:nvSpPr>
        <p:spPr>
          <a:xfrm>
            <a:off x="0" y="1122364"/>
            <a:ext cx="12192000" cy="247572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rgbClr val="C43825"/>
                </a:solidFill>
              </a:rPr>
              <a:t>The Active Directory Botnet</a:t>
            </a:r>
          </a:p>
        </p:txBody>
      </p:sp>
      <p:sp>
        <p:nvSpPr>
          <p:cNvPr id="6" name="Subtitle 2">
            <a:extLst>
              <a:ext uri="{FF2B5EF4-FFF2-40B4-BE49-F238E27FC236}">
                <a16:creationId xmlns:a16="http://schemas.microsoft.com/office/drawing/2014/main" id="{E3FE94B2-8AFF-4275-BB35-9525EF4DDDD9}"/>
              </a:ext>
            </a:extLst>
          </p:cNvPr>
          <p:cNvSpPr txBox="1">
            <a:spLocks/>
          </p:cNvSpPr>
          <p:nvPr/>
        </p:nvSpPr>
        <p:spPr>
          <a:xfrm>
            <a:off x="902752" y="3602038"/>
            <a:ext cx="4568042" cy="17774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sz="1700" b="1" dirty="0"/>
              <a:t>Ty Miller</a:t>
            </a:r>
          </a:p>
          <a:p>
            <a:pPr algn="l"/>
            <a:r>
              <a:rPr lang="en-US" sz="1700" b="1" dirty="0"/>
              <a:t>Managing Director</a:t>
            </a:r>
          </a:p>
          <a:p>
            <a:pPr algn="l"/>
            <a:r>
              <a:rPr lang="en-US" sz="1700" b="1" dirty="0"/>
              <a:t>Threat Intelligence Pty Ltd</a:t>
            </a:r>
          </a:p>
          <a:p>
            <a:pPr algn="l"/>
            <a:r>
              <a:rPr lang="en-US" sz="1700" dirty="0">
                <a:solidFill>
                  <a:schemeClr val="bg1">
                    <a:lumMod val="50000"/>
                  </a:schemeClr>
                </a:solidFill>
              </a:rPr>
              <a:t>ty.miller@threatintelligence.com</a:t>
            </a:r>
          </a:p>
          <a:p>
            <a:pPr algn="l"/>
            <a:r>
              <a:rPr lang="en-US" sz="1700" dirty="0">
                <a:solidFill>
                  <a:schemeClr val="bg1">
                    <a:lumMod val="50000"/>
                  </a:schemeClr>
                </a:solidFill>
              </a:rPr>
              <a:t>www.threatintelligence.com</a:t>
            </a:r>
          </a:p>
        </p:txBody>
      </p:sp>
      <p:sp>
        <p:nvSpPr>
          <p:cNvPr id="10" name="Subtitle 2">
            <a:extLst>
              <a:ext uri="{FF2B5EF4-FFF2-40B4-BE49-F238E27FC236}">
                <a16:creationId xmlns:a16="http://schemas.microsoft.com/office/drawing/2014/main" id="{839EDAFB-6876-4F30-A2A4-F77DF7336AB8}"/>
              </a:ext>
            </a:extLst>
          </p:cNvPr>
          <p:cNvSpPr txBox="1">
            <a:spLocks/>
          </p:cNvSpPr>
          <p:nvPr/>
        </p:nvSpPr>
        <p:spPr>
          <a:xfrm>
            <a:off x="6704100" y="3598088"/>
            <a:ext cx="4568042"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r"/>
            <a:r>
              <a:rPr lang="en-US" sz="1700" b="1" dirty="0"/>
              <a:t>Paul Kalinin</a:t>
            </a:r>
          </a:p>
          <a:p>
            <a:pPr algn="r"/>
            <a:r>
              <a:rPr lang="en-US" sz="1700" b="1" dirty="0"/>
              <a:t>Senior Security Consultant</a:t>
            </a:r>
          </a:p>
          <a:p>
            <a:pPr algn="r"/>
            <a:r>
              <a:rPr lang="en-US" sz="1700" b="1" dirty="0"/>
              <a:t>Threat Intelligence Pty Ltd</a:t>
            </a:r>
          </a:p>
          <a:p>
            <a:pPr algn="r"/>
            <a:r>
              <a:rPr lang="en-US" sz="1700" dirty="0">
                <a:solidFill>
                  <a:schemeClr val="bg1">
                    <a:lumMod val="50000"/>
                  </a:schemeClr>
                </a:solidFill>
              </a:rPr>
              <a:t>paul.kalinin@threatintelligence.com</a:t>
            </a:r>
          </a:p>
          <a:p>
            <a:pPr algn="r"/>
            <a:r>
              <a:rPr lang="en-US" sz="1700" dirty="0">
                <a:solidFill>
                  <a:schemeClr val="bg1">
                    <a:lumMod val="50000"/>
                  </a:schemeClr>
                </a:solidFill>
              </a:rPr>
              <a:t>www.threatintelligence.com</a:t>
            </a:r>
          </a:p>
        </p:txBody>
      </p:sp>
    </p:spTree>
    <p:extLst>
      <p:ext uri="{BB962C8B-B14F-4D97-AF65-F5344CB8AC3E}">
        <p14:creationId xmlns:p14="http://schemas.microsoft.com/office/powerpoint/2010/main" val="1596011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0515600" cy="1325563"/>
          </a:xfrm>
        </p:spPr>
        <p:txBody>
          <a:bodyPr/>
          <a:lstStyle/>
          <a:p>
            <a:pPr marL="225425"/>
            <a:r>
              <a:rPr lang="en-US" dirty="0"/>
              <a:t>What are we talking about?</a:t>
            </a:r>
          </a:p>
        </p:txBody>
      </p:sp>
      <p:sp>
        <p:nvSpPr>
          <p:cNvPr id="2" name="Content Placeholder 1"/>
          <p:cNvSpPr>
            <a:spLocks noGrp="1"/>
          </p:cNvSpPr>
          <p:nvPr>
            <p:ph idx="1"/>
          </p:nvPr>
        </p:nvSpPr>
        <p:spPr>
          <a:xfrm>
            <a:off x="838200" y="1567543"/>
            <a:ext cx="10515600" cy="4609420"/>
          </a:xfrm>
        </p:spPr>
        <p:txBody>
          <a:bodyPr>
            <a:normAutofit fontScale="85000" lnSpcReduction="20000"/>
          </a:bodyPr>
          <a:lstStyle/>
          <a:p>
            <a:r>
              <a:rPr lang="en-US" dirty="0"/>
              <a:t>We are going to demonstrate how to exploit a fundamental flaw in the way that nearly every organization implements their Active Directory solution</a:t>
            </a:r>
          </a:p>
          <a:p>
            <a:endParaRPr lang="en-US" dirty="0"/>
          </a:p>
          <a:p>
            <a:r>
              <a:rPr lang="en-US" dirty="0"/>
              <a:t>This attack technique introduces a gaping hole within your internal and hybrid-cloud security architectures that impacts your ability to contain security breaches</a:t>
            </a:r>
          </a:p>
          <a:p>
            <a:endParaRPr lang="en-US" dirty="0"/>
          </a:p>
          <a:p>
            <a:r>
              <a:rPr lang="en-US" dirty="0"/>
              <a:t>This is achieved by turning your Active Directory solution into an internal Botnet Command &amp; Control cluster</a:t>
            </a:r>
          </a:p>
          <a:p>
            <a:endParaRPr lang="en-US" dirty="0"/>
          </a:p>
          <a:p>
            <a:r>
              <a:rPr lang="en-US" dirty="0"/>
              <a:t>Demonstrate the capability to bypass your internal firewalls and network segmentation to communicate with all internal hosts</a:t>
            </a:r>
          </a:p>
          <a:p>
            <a:endParaRPr lang="en-US" dirty="0"/>
          </a:p>
          <a:p>
            <a:r>
              <a:rPr lang="en-US" dirty="0"/>
              <a:t>Remotely control and exfiltrate data via the AD Botnet</a:t>
            </a:r>
          </a:p>
          <a:p>
            <a:endParaRPr lang="en-US" dirty="0"/>
          </a:p>
        </p:txBody>
      </p:sp>
    </p:spTree>
    <p:extLst>
      <p:ext uri="{BB962C8B-B14F-4D97-AF65-F5344CB8AC3E}">
        <p14:creationId xmlns:p14="http://schemas.microsoft.com/office/powerpoint/2010/main" val="869671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12192000" cy="6858000"/>
          </a:xfrm>
        </p:spPr>
        <p:txBody>
          <a:bodyPr anchor="ctr">
            <a:normAutofit/>
          </a:bodyPr>
          <a:lstStyle/>
          <a:p>
            <a:pPr marL="0" indent="0" algn="ctr">
              <a:spcBef>
                <a:spcPct val="0"/>
              </a:spcBef>
              <a:buNone/>
            </a:pPr>
            <a:r>
              <a:rPr lang="en-US" sz="6000" dirty="0">
                <a:solidFill>
                  <a:srgbClr val="C43825"/>
                </a:solidFill>
                <a:latin typeface="+mj-lt"/>
                <a:ea typeface="+mj-ea"/>
                <a:cs typeface="+mj-cs"/>
              </a:rPr>
              <a:t>Current State of Play</a:t>
            </a:r>
          </a:p>
        </p:txBody>
      </p:sp>
    </p:spTree>
    <p:extLst>
      <p:ext uri="{BB962C8B-B14F-4D97-AF65-F5344CB8AC3E}">
        <p14:creationId xmlns:p14="http://schemas.microsoft.com/office/powerpoint/2010/main" val="3325018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0515600" cy="1325563"/>
          </a:xfrm>
        </p:spPr>
        <p:txBody>
          <a:bodyPr/>
          <a:lstStyle/>
          <a:p>
            <a:pPr marL="225425"/>
            <a:r>
              <a:rPr lang="en-US" dirty="0"/>
              <a:t>Threat Actors are Winning</a:t>
            </a:r>
          </a:p>
        </p:txBody>
      </p:sp>
      <p:pic>
        <p:nvPicPr>
          <p:cNvPr id="4" name="Picture 3">
            <a:extLst>
              <a:ext uri="{FF2B5EF4-FFF2-40B4-BE49-F238E27FC236}">
                <a16:creationId xmlns:a16="http://schemas.microsoft.com/office/drawing/2014/main" id="{ECB5A92F-BC5E-4A06-AD98-4320497E5910}"/>
              </a:ext>
            </a:extLst>
          </p:cNvPr>
          <p:cNvPicPr>
            <a:picLocks noChangeAspect="1"/>
          </p:cNvPicPr>
          <p:nvPr/>
        </p:nvPicPr>
        <p:blipFill rotWithShape="1">
          <a:blip r:embed="rId3"/>
          <a:srcRect b="48548"/>
          <a:stretch/>
        </p:blipFill>
        <p:spPr>
          <a:xfrm>
            <a:off x="0" y="1193609"/>
            <a:ext cx="6520566" cy="4475651"/>
          </a:xfrm>
          <a:prstGeom prst="rect">
            <a:avLst/>
          </a:prstGeom>
        </p:spPr>
      </p:pic>
      <p:pic>
        <p:nvPicPr>
          <p:cNvPr id="7" name="Picture 6">
            <a:extLst>
              <a:ext uri="{FF2B5EF4-FFF2-40B4-BE49-F238E27FC236}">
                <a16:creationId xmlns:a16="http://schemas.microsoft.com/office/drawing/2014/main" id="{796F46A7-DBBF-43E6-A627-7FCA42EE846B}"/>
              </a:ext>
            </a:extLst>
          </p:cNvPr>
          <p:cNvPicPr>
            <a:picLocks noChangeAspect="1"/>
          </p:cNvPicPr>
          <p:nvPr/>
        </p:nvPicPr>
        <p:blipFill rotWithShape="1">
          <a:blip r:embed="rId3"/>
          <a:srcRect t="51452"/>
          <a:stretch/>
        </p:blipFill>
        <p:spPr>
          <a:xfrm>
            <a:off x="6420892" y="2486826"/>
            <a:ext cx="5771108" cy="3737620"/>
          </a:xfrm>
          <a:prstGeom prst="rect">
            <a:avLst/>
          </a:prstGeom>
        </p:spPr>
      </p:pic>
      <p:sp>
        <p:nvSpPr>
          <p:cNvPr id="5" name="TextBox 4">
            <a:extLst>
              <a:ext uri="{FF2B5EF4-FFF2-40B4-BE49-F238E27FC236}">
                <a16:creationId xmlns:a16="http://schemas.microsoft.com/office/drawing/2014/main" id="{4C755D79-96F9-4834-9B18-4E8E2453A860}"/>
              </a:ext>
            </a:extLst>
          </p:cNvPr>
          <p:cNvSpPr txBox="1"/>
          <p:nvPr/>
        </p:nvSpPr>
        <p:spPr>
          <a:xfrm>
            <a:off x="2841171" y="6461191"/>
            <a:ext cx="9176658" cy="369332"/>
          </a:xfrm>
          <a:prstGeom prst="rect">
            <a:avLst/>
          </a:prstGeom>
          <a:noFill/>
        </p:spPr>
        <p:txBody>
          <a:bodyPr wrap="square" rtlCol="0">
            <a:spAutoFit/>
          </a:bodyPr>
          <a:lstStyle/>
          <a:p>
            <a:pPr algn="r"/>
            <a:r>
              <a:rPr lang="en-US" i="1" dirty="0">
                <a:solidFill>
                  <a:schemeClr val="bg1">
                    <a:lumMod val="50000"/>
                  </a:schemeClr>
                </a:solidFill>
              </a:rPr>
              <a:t>* Verizon 2017 Data Breach Investigations Report - 10th Edition</a:t>
            </a:r>
            <a:endParaRPr lang="en-AU" i="1" dirty="0">
              <a:solidFill>
                <a:schemeClr val="bg1">
                  <a:lumMod val="50000"/>
                </a:schemeClr>
              </a:solidFill>
            </a:endParaRPr>
          </a:p>
        </p:txBody>
      </p:sp>
    </p:spTree>
    <p:extLst>
      <p:ext uri="{BB962C8B-B14F-4D97-AF65-F5344CB8AC3E}">
        <p14:creationId xmlns:p14="http://schemas.microsoft.com/office/powerpoint/2010/main" val="3070579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0515600" cy="1325563"/>
          </a:xfrm>
        </p:spPr>
        <p:txBody>
          <a:bodyPr/>
          <a:lstStyle/>
          <a:p>
            <a:pPr marL="225425"/>
            <a:r>
              <a:rPr lang="en-US" dirty="0"/>
              <a:t>Financially Motivated Attackers</a:t>
            </a:r>
          </a:p>
        </p:txBody>
      </p:sp>
      <p:sp>
        <p:nvSpPr>
          <p:cNvPr id="2" name="Content Placeholder 1"/>
          <p:cNvSpPr>
            <a:spLocks noGrp="1"/>
          </p:cNvSpPr>
          <p:nvPr>
            <p:ph idx="1"/>
          </p:nvPr>
        </p:nvSpPr>
        <p:spPr>
          <a:xfrm>
            <a:off x="838199" y="1203960"/>
            <a:ext cx="11065329" cy="4973003"/>
          </a:xfrm>
        </p:spPr>
        <p:txBody>
          <a:bodyPr>
            <a:normAutofit/>
          </a:bodyPr>
          <a:lstStyle/>
          <a:p>
            <a:endParaRPr lang="en-US" dirty="0"/>
          </a:p>
          <a:p>
            <a:endParaRPr lang="en-US" dirty="0"/>
          </a:p>
        </p:txBody>
      </p:sp>
      <p:pic>
        <p:nvPicPr>
          <p:cNvPr id="3" name="Picture 2">
            <a:extLst>
              <a:ext uri="{FF2B5EF4-FFF2-40B4-BE49-F238E27FC236}">
                <a16:creationId xmlns:a16="http://schemas.microsoft.com/office/drawing/2014/main" id="{B877E1C0-229D-4795-AC24-1C059FD92F9A}"/>
              </a:ext>
            </a:extLst>
          </p:cNvPr>
          <p:cNvPicPr>
            <a:picLocks noChangeAspect="1"/>
          </p:cNvPicPr>
          <p:nvPr/>
        </p:nvPicPr>
        <p:blipFill>
          <a:blip r:embed="rId3"/>
          <a:stretch>
            <a:fillRect/>
          </a:stretch>
        </p:blipFill>
        <p:spPr>
          <a:xfrm>
            <a:off x="1333859" y="1104094"/>
            <a:ext cx="9524283" cy="5214983"/>
          </a:xfrm>
          <a:prstGeom prst="rect">
            <a:avLst/>
          </a:prstGeom>
        </p:spPr>
      </p:pic>
      <p:sp>
        <p:nvSpPr>
          <p:cNvPr id="5" name="TextBox 4">
            <a:extLst>
              <a:ext uri="{FF2B5EF4-FFF2-40B4-BE49-F238E27FC236}">
                <a16:creationId xmlns:a16="http://schemas.microsoft.com/office/drawing/2014/main" id="{CAB1B419-1451-4EC0-B43B-DAE307299D10}"/>
              </a:ext>
            </a:extLst>
          </p:cNvPr>
          <p:cNvSpPr txBox="1"/>
          <p:nvPr/>
        </p:nvSpPr>
        <p:spPr>
          <a:xfrm>
            <a:off x="2841171" y="6461191"/>
            <a:ext cx="9176658" cy="369332"/>
          </a:xfrm>
          <a:prstGeom prst="rect">
            <a:avLst/>
          </a:prstGeom>
          <a:noFill/>
        </p:spPr>
        <p:txBody>
          <a:bodyPr wrap="square" rtlCol="0">
            <a:spAutoFit/>
          </a:bodyPr>
          <a:lstStyle/>
          <a:p>
            <a:pPr algn="r"/>
            <a:r>
              <a:rPr lang="en-US" i="1" dirty="0">
                <a:solidFill>
                  <a:schemeClr val="bg1">
                    <a:lumMod val="50000"/>
                  </a:schemeClr>
                </a:solidFill>
              </a:rPr>
              <a:t>* Verizon 2017 Data Breach Investigations Report - 10th Edition</a:t>
            </a:r>
            <a:endParaRPr lang="en-AU" i="1" dirty="0">
              <a:solidFill>
                <a:schemeClr val="bg1">
                  <a:lumMod val="50000"/>
                </a:schemeClr>
              </a:solidFill>
            </a:endParaRPr>
          </a:p>
        </p:txBody>
      </p:sp>
    </p:spTree>
    <p:extLst>
      <p:ext uri="{BB962C8B-B14F-4D97-AF65-F5344CB8AC3E}">
        <p14:creationId xmlns:p14="http://schemas.microsoft.com/office/powerpoint/2010/main" val="831109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0515600" cy="1325563"/>
          </a:xfrm>
        </p:spPr>
        <p:txBody>
          <a:bodyPr/>
          <a:lstStyle/>
          <a:p>
            <a:pPr marL="225425"/>
            <a:r>
              <a:rPr lang="en-US" dirty="0"/>
              <a:t>Ransomware Revenue</a:t>
            </a:r>
          </a:p>
        </p:txBody>
      </p:sp>
      <p:sp>
        <p:nvSpPr>
          <p:cNvPr id="2" name="Content Placeholder 1"/>
          <p:cNvSpPr>
            <a:spLocks noGrp="1"/>
          </p:cNvSpPr>
          <p:nvPr>
            <p:ph idx="1"/>
          </p:nvPr>
        </p:nvSpPr>
        <p:spPr>
          <a:xfrm>
            <a:off x="838199" y="1021080"/>
            <a:ext cx="11065329" cy="5155883"/>
          </a:xfrm>
        </p:spPr>
        <p:txBody>
          <a:bodyPr>
            <a:normAutofit/>
          </a:bodyPr>
          <a:lstStyle/>
          <a:p>
            <a:endParaRPr lang="en-US" dirty="0"/>
          </a:p>
          <a:p>
            <a:endParaRPr lang="en-US" dirty="0"/>
          </a:p>
        </p:txBody>
      </p:sp>
      <p:sp>
        <p:nvSpPr>
          <p:cNvPr id="5" name="TextBox 4">
            <a:extLst>
              <a:ext uri="{FF2B5EF4-FFF2-40B4-BE49-F238E27FC236}">
                <a16:creationId xmlns:a16="http://schemas.microsoft.com/office/drawing/2014/main" id="{CAB1B419-1451-4EC0-B43B-DAE307299D10}"/>
              </a:ext>
            </a:extLst>
          </p:cNvPr>
          <p:cNvSpPr txBox="1"/>
          <p:nvPr/>
        </p:nvSpPr>
        <p:spPr>
          <a:xfrm>
            <a:off x="2841171" y="6461191"/>
            <a:ext cx="9176658" cy="369332"/>
          </a:xfrm>
          <a:prstGeom prst="rect">
            <a:avLst/>
          </a:prstGeom>
          <a:noFill/>
        </p:spPr>
        <p:txBody>
          <a:bodyPr wrap="square" rtlCol="0">
            <a:spAutoFit/>
          </a:bodyPr>
          <a:lstStyle/>
          <a:p>
            <a:pPr algn="r"/>
            <a:r>
              <a:rPr lang="en-US" i="1" dirty="0">
                <a:solidFill>
                  <a:schemeClr val="bg1">
                    <a:lumMod val="50000"/>
                  </a:schemeClr>
                </a:solidFill>
              </a:rPr>
              <a:t>* csoonline.com article “Ransomware took in $1 billion in 2016”</a:t>
            </a:r>
            <a:endParaRPr lang="en-AU" i="1" dirty="0">
              <a:solidFill>
                <a:schemeClr val="bg1">
                  <a:lumMod val="50000"/>
                </a:schemeClr>
              </a:solidFill>
            </a:endParaRPr>
          </a:p>
        </p:txBody>
      </p:sp>
      <p:graphicFrame>
        <p:nvGraphicFramePr>
          <p:cNvPr id="7" name="Chart 6">
            <a:extLst>
              <a:ext uri="{FF2B5EF4-FFF2-40B4-BE49-F238E27FC236}">
                <a16:creationId xmlns:a16="http://schemas.microsoft.com/office/drawing/2014/main" id="{2C6966AF-5397-4E78-91EA-84B940E11896}"/>
              </a:ext>
            </a:extLst>
          </p:cNvPr>
          <p:cNvGraphicFramePr>
            <a:graphicFrameLocks/>
          </p:cNvGraphicFramePr>
          <p:nvPr>
            <p:extLst>
              <p:ext uri="{D42A27DB-BD31-4B8C-83A1-F6EECF244321}">
                <p14:modId xmlns:p14="http://schemas.microsoft.com/office/powerpoint/2010/main" val="3463278518"/>
              </p:ext>
            </p:extLst>
          </p:nvPr>
        </p:nvGraphicFramePr>
        <p:xfrm>
          <a:off x="1036321" y="1127760"/>
          <a:ext cx="10119358" cy="51558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80326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5932</TotalTime>
  <Words>2704</Words>
  <Application>Microsoft Office PowerPoint</Application>
  <PresentationFormat>Widescreen</PresentationFormat>
  <Paragraphs>662</Paragraphs>
  <Slides>48</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Calibri Light</vt:lpstr>
      <vt:lpstr>Office Theme</vt:lpstr>
      <vt:lpstr>PowerPoint Presentation</vt:lpstr>
      <vt:lpstr>PowerPoint Presentation</vt:lpstr>
      <vt:lpstr>Who are we?</vt:lpstr>
      <vt:lpstr>Who are we?</vt:lpstr>
      <vt:lpstr>What are we talking about?</vt:lpstr>
      <vt:lpstr>PowerPoint Presentation</vt:lpstr>
      <vt:lpstr>Threat Actors are Winning</vt:lpstr>
      <vt:lpstr>Financially Motivated Attackers</vt:lpstr>
      <vt:lpstr>Ransomware Revenue</vt:lpstr>
      <vt:lpstr>Primary Attack Techniques</vt:lpstr>
      <vt:lpstr>Attack Capabilities</vt:lpstr>
      <vt:lpstr>Current State of Play</vt:lpstr>
      <vt:lpstr>But what if … ?</vt:lpstr>
      <vt:lpstr>PowerPoint Presentation</vt:lpstr>
      <vt:lpstr>Common Architecture: Active Directory</vt:lpstr>
      <vt:lpstr>Common Architecture: Botnet</vt:lpstr>
      <vt:lpstr>Active Directory Botnet Architecture</vt:lpstr>
      <vt:lpstr>Active Directory as a suitable C2 channel</vt:lpstr>
      <vt:lpstr>How does the AD Botnet Work?</vt:lpstr>
      <vt:lpstr>AD Standard User Attributes</vt:lpstr>
      <vt:lpstr>Abusing AD Standard User Attributes</vt:lpstr>
      <vt:lpstr>Abusing AD Standard User Attributes</vt:lpstr>
      <vt:lpstr>Bot Registration Process</vt:lpstr>
      <vt:lpstr>Bot Registration Process</vt:lpstr>
      <vt:lpstr>Bot Registration Process</vt:lpstr>
      <vt:lpstr>List All Bot Details</vt:lpstr>
      <vt:lpstr>List All Bot Details</vt:lpstr>
      <vt:lpstr>Send Command to Bot</vt:lpstr>
      <vt:lpstr>Send Command to Bot</vt:lpstr>
      <vt:lpstr>Send Command to Bot</vt:lpstr>
      <vt:lpstr>Send Command to Bot</vt:lpstr>
      <vt:lpstr>Send Command to Bot</vt:lpstr>
      <vt:lpstr>Send Command to Bot</vt:lpstr>
      <vt:lpstr>Download File from Bot</vt:lpstr>
      <vt:lpstr>Download File from Bot</vt:lpstr>
      <vt:lpstr>Live Demo</vt:lpstr>
      <vt:lpstr>Remote Command &amp; Control Options</vt:lpstr>
      <vt:lpstr>Xfiltrate Data</vt:lpstr>
      <vt:lpstr>Live Demo</vt:lpstr>
      <vt:lpstr>Remote Command &amp; Control Options</vt:lpstr>
      <vt:lpstr>ADBN Bind TCP Handler</vt:lpstr>
      <vt:lpstr>ADBN Reverse TCP Handler</vt:lpstr>
      <vt:lpstr>Live Demo</vt:lpstr>
      <vt:lpstr>Mitigating the AD Botnet Attack</vt:lpstr>
      <vt:lpstr>Mitigating the AD Botnet Attack</vt:lpstr>
      <vt:lpstr>Credits / References</vt:lpstr>
      <vt:lpstr>Credits / 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Update</dc:title>
  <dc:creator>Andrew van der Stock</dc:creator>
  <cp:lastModifiedBy>Ty Miller</cp:lastModifiedBy>
  <cp:revision>246</cp:revision>
  <cp:lastPrinted>2015-11-02T02:23:09Z</cp:lastPrinted>
  <dcterms:created xsi:type="dcterms:W3CDTF">2015-08-27T05:34:07Z</dcterms:created>
  <dcterms:modified xsi:type="dcterms:W3CDTF">2017-10-20T13:27:52Z</dcterms:modified>
</cp:coreProperties>
</file>